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6" r:id="rId2"/>
    <p:sldId id="293" r:id="rId3"/>
    <p:sldId id="294" r:id="rId4"/>
    <p:sldId id="300" r:id="rId5"/>
    <p:sldId id="257" r:id="rId6"/>
    <p:sldId id="258" r:id="rId7"/>
    <p:sldId id="289" r:id="rId8"/>
    <p:sldId id="259" r:id="rId9"/>
    <p:sldId id="260" r:id="rId10"/>
    <p:sldId id="290" r:id="rId11"/>
    <p:sldId id="261" r:id="rId12"/>
    <p:sldId id="277" r:id="rId13"/>
    <p:sldId id="278" r:id="rId14"/>
    <p:sldId id="279" r:id="rId15"/>
    <p:sldId id="291" r:id="rId16"/>
    <p:sldId id="280" r:id="rId17"/>
    <p:sldId id="281" r:id="rId18"/>
    <p:sldId id="282" r:id="rId19"/>
    <p:sldId id="286" r:id="rId20"/>
    <p:sldId id="292" r:id="rId21"/>
    <p:sldId id="283" r:id="rId22"/>
    <p:sldId id="284" r:id="rId23"/>
    <p:sldId id="285" r:id="rId24"/>
    <p:sldId id="287" r:id="rId25"/>
    <p:sldId id="650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WOLCE\konferencja\opas_statystyk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losa\Downloads\opas_statystyka_gosp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WOLCE\konferencja\opas_statystyk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WOLCE\konferencja\opas_statystyk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WOLCE\konferencja\opas_statystyk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Zmiany masy ciała opasów</a:t>
            </a:r>
            <a:r>
              <a:rPr lang="pl-PL" sz="2400" b="1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zależności od genotypu i wieku 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8164884629063105"/>
          <c:y val="1.50241218915713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Arkusz2!$C$4</c:f>
              <c:strCache>
                <c:ptCount val="1"/>
                <c:pt idx="0">
                  <c:v>PHF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Arkusz2!$D$3:$L$3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Arkusz2!$D$4:$L$4</c:f>
              <c:numCache>
                <c:formatCode>###0.0</c:formatCode>
                <c:ptCount val="9"/>
                <c:pt idx="0">
                  <c:v>84.490566037735903</c:v>
                </c:pt>
                <c:pt idx="1">
                  <c:v>144.80714285714282</c:v>
                </c:pt>
                <c:pt idx="2">
                  <c:v>218.50925925925935</c:v>
                </c:pt>
                <c:pt idx="3">
                  <c:v>307.0102389078499</c:v>
                </c:pt>
                <c:pt idx="4">
                  <c:v>397.02341137123739</c:v>
                </c:pt>
                <c:pt idx="5">
                  <c:v>478.15555555555562</c:v>
                </c:pt>
                <c:pt idx="6">
                  <c:v>564.75268817204289</c:v>
                </c:pt>
                <c:pt idx="7">
                  <c:v>619.33333333333337</c:v>
                </c:pt>
                <c:pt idx="8">
                  <c:v>677.98437500000057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9C-4051-9D72-40F2E1B9417D}"/>
            </c:ext>
          </c:extLst>
        </c:ser>
        <c:ser>
          <c:idx val="1"/>
          <c:order val="1"/>
          <c:tx>
            <c:strRef>
              <c:f>Arkusz2!$C$5</c:f>
              <c:strCache>
                <c:ptCount val="1"/>
                <c:pt idx="0">
                  <c:v>MM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Arkusz2!$D$3:$L$3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Arkusz2!$D$5:$L$5</c:f>
              <c:numCache>
                <c:formatCode>###0.0</c:formatCode>
                <c:ptCount val="9"/>
                <c:pt idx="0">
                  <c:v>81.736842105263236</c:v>
                </c:pt>
                <c:pt idx="1">
                  <c:v>139.33333333333331</c:v>
                </c:pt>
                <c:pt idx="2">
                  <c:v>217.96395939086312</c:v>
                </c:pt>
                <c:pt idx="3">
                  <c:v>316.56308411214957</c:v>
                </c:pt>
                <c:pt idx="4">
                  <c:v>411.75565610859735</c:v>
                </c:pt>
                <c:pt idx="5">
                  <c:v>503.036866359447</c:v>
                </c:pt>
                <c:pt idx="6">
                  <c:v>569.27906976744191</c:v>
                </c:pt>
                <c:pt idx="7">
                  <c:v>597.87931034482756</c:v>
                </c:pt>
                <c:pt idx="8">
                  <c:v>649.33333333332928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9C-4051-9D72-40F2E1B9417D}"/>
            </c:ext>
          </c:extLst>
        </c:ser>
        <c:ser>
          <c:idx val="2"/>
          <c:order val="2"/>
          <c:tx>
            <c:strRef>
              <c:f>Arkusz2!$C$6</c:f>
              <c:strCache>
                <c:ptCount val="1"/>
                <c:pt idx="0">
                  <c:v>MMM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Arkusz2!$D$3:$L$3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Arkusz2!$D$6:$L$6</c:f>
              <c:numCache>
                <c:formatCode>###0.0</c:formatCode>
                <c:ptCount val="9"/>
                <c:pt idx="0">
                  <c:v>124.81818181818176</c:v>
                </c:pt>
                <c:pt idx="1">
                  <c:v>185.28260869565202</c:v>
                </c:pt>
                <c:pt idx="2">
                  <c:v>321.20809248554895</c:v>
                </c:pt>
                <c:pt idx="3">
                  <c:v>394.45882352941163</c:v>
                </c:pt>
                <c:pt idx="4">
                  <c:v>492.4444444444436</c:v>
                </c:pt>
                <c:pt idx="5">
                  <c:v>566.44392523364468</c:v>
                </c:pt>
                <c:pt idx="6">
                  <c:v>642.65517241379268</c:v>
                </c:pt>
                <c:pt idx="7">
                  <c:v>711.72955974842785</c:v>
                </c:pt>
                <c:pt idx="8">
                  <c:v>846.64462809917575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9C-4051-9D72-40F2E1B941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8215472"/>
        <c:axId val="728212112"/>
      </c:barChart>
      <c:catAx>
        <c:axId val="728215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28212112"/>
        <c:crosses val="autoZero"/>
        <c:auto val="1"/>
        <c:lblAlgn val="ctr"/>
        <c:lblOffset val="100"/>
        <c:noMultiLvlLbl val="0"/>
      </c:catAx>
      <c:valAx>
        <c:axId val="72821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kilogramy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2821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151080104108981"/>
          <c:y val="0.94119091001235033"/>
          <c:w val="0.17090831721743807"/>
          <c:h val="4.66076353244602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Masa ciała jałówek w zależności od gospodarstwa i wieku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'masa ciała wiekxpłećxgospo'!$E$13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'masa ciała wiekxpłećxgospo'!$D$14:$D$22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wiekxpłećxgospo'!$E$14:$E$22</c:f>
              <c:numCache>
                <c:formatCode>0.0</c:formatCode>
                <c:ptCount val="9"/>
                <c:pt idx="0">
                  <c:v>75.159000000000006</c:v>
                </c:pt>
                <c:pt idx="1">
                  <c:v>145.756</c:v>
                </c:pt>
                <c:pt idx="2">
                  <c:v>227.589</c:v>
                </c:pt>
                <c:pt idx="3">
                  <c:v>337.66699999999997</c:v>
                </c:pt>
                <c:pt idx="4">
                  <c:v>474.90600000000001</c:v>
                </c:pt>
                <c:pt idx="5">
                  <c:v>537.22500000000002</c:v>
                </c:pt>
                <c:pt idx="6">
                  <c:v>587.88499999999999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2D-49DC-8049-3CED233BB9BE}"/>
            </c:ext>
          </c:extLst>
        </c:ser>
        <c:ser>
          <c:idx val="1"/>
          <c:order val="1"/>
          <c:tx>
            <c:strRef>
              <c:f>'masa ciała wiekxpłećxgospo'!$F$13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'masa ciała wiekxpłećxgospo'!$D$14:$D$22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wiekxpłećxgospo'!$F$14:$F$22</c:f>
              <c:numCache>
                <c:formatCode>0.0</c:formatCode>
                <c:ptCount val="9"/>
                <c:pt idx="1">
                  <c:v>120</c:v>
                </c:pt>
                <c:pt idx="2">
                  <c:v>167.358</c:v>
                </c:pt>
                <c:pt idx="3">
                  <c:v>226.821</c:v>
                </c:pt>
                <c:pt idx="4">
                  <c:v>302.31299999999999</c:v>
                </c:pt>
                <c:pt idx="5">
                  <c:v>397.69299999999998</c:v>
                </c:pt>
                <c:pt idx="6">
                  <c:v>473.60399999999998</c:v>
                </c:pt>
                <c:pt idx="7">
                  <c:v>525.48099999999999</c:v>
                </c:pt>
                <c:pt idx="8">
                  <c:v>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2D-49DC-8049-3CED233BB9BE}"/>
            </c:ext>
          </c:extLst>
        </c:ser>
        <c:ser>
          <c:idx val="2"/>
          <c:order val="2"/>
          <c:tx>
            <c:strRef>
              <c:f>'masa ciała wiekxpłećxgospo'!$G$13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'masa ciała wiekxpłećxgospo'!$D$14:$D$22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wiekxpłećxgospo'!$G$14:$G$22</c:f>
              <c:numCache>
                <c:formatCode>0.0</c:formatCode>
                <c:ptCount val="9"/>
                <c:pt idx="0">
                  <c:v>94</c:v>
                </c:pt>
                <c:pt idx="1">
                  <c:v>113.405</c:v>
                </c:pt>
                <c:pt idx="2">
                  <c:v>193.26400000000001</c:v>
                </c:pt>
                <c:pt idx="3">
                  <c:v>278.10000000000002</c:v>
                </c:pt>
                <c:pt idx="4">
                  <c:v>353.21100000000001</c:v>
                </c:pt>
                <c:pt idx="5">
                  <c:v>421.32900000000001</c:v>
                </c:pt>
                <c:pt idx="6">
                  <c:v>420.75299999999999</c:v>
                </c:pt>
                <c:pt idx="7">
                  <c:v>547.15</c:v>
                </c:pt>
                <c:pt idx="8">
                  <c:v>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2D-49DC-8049-3CED233BB9BE}"/>
            </c:ext>
          </c:extLst>
        </c:ser>
        <c:ser>
          <c:idx val="3"/>
          <c:order val="3"/>
          <c:tx>
            <c:strRef>
              <c:f>'masa ciała wiekxpłećxgospo'!$H$13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'masa ciała wiekxpłećxgospo'!$D$14:$D$22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wiekxpłećxgospo'!$H$14:$H$22</c:f>
              <c:numCache>
                <c:formatCode>0.0</c:formatCode>
                <c:ptCount val="9"/>
                <c:pt idx="0">
                  <c:v>95.213999999999999</c:v>
                </c:pt>
                <c:pt idx="1">
                  <c:v>170.07300000000001</c:v>
                </c:pt>
                <c:pt idx="2">
                  <c:v>255.47200000000001</c:v>
                </c:pt>
                <c:pt idx="3">
                  <c:v>372.33600000000001</c:v>
                </c:pt>
                <c:pt idx="4">
                  <c:v>473.767</c:v>
                </c:pt>
                <c:pt idx="5">
                  <c:v>545.52599999999995</c:v>
                </c:pt>
                <c:pt idx="6">
                  <c:v>619.38499999999999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2D-49DC-8049-3CED233BB9BE}"/>
            </c:ext>
          </c:extLst>
        </c:ser>
        <c:ser>
          <c:idx val="4"/>
          <c:order val="4"/>
          <c:tx>
            <c:strRef>
              <c:f>'masa ciała wiekxpłećxgospo'!$I$13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'masa ciała wiekxpłećxgospo'!$D$14:$D$22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wiekxpłećxgospo'!$I$14:$I$22</c:f>
              <c:numCache>
                <c:formatCode>0.0</c:formatCode>
                <c:ptCount val="9"/>
                <c:pt idx="0">
                  <c:v>77.667000000000002</c:v>
                </c:pt>
                <c:pt idx="1">
                  <c:v>136</c:v>
                </c:pt>
                <c:pt idx="2">
                  <c:v>222.3</c:v>
                </c:pt>
                <c:pt idx="3">
                  <c:v>339.14299999999997</c:v>
                </c:pt>
                <c:pt idx="4">
                  <c:v>433.91699999999997</c:v>
                </c:pt>
                <c:pt idx="5">
                  <c:v>529.45000000000005</c:v>
                </c:pt>
                <c:pt idx="6">
                  <c:v>559.125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2D-49DC-8049-3CED233BB9BE}"/>
            </c:ext>
          </c:extLst>
        </c:ser>
        <c:ser>
          <c:idx val="5"/>
          <c:order val="5"/>
          <c:tx>
            <c:strRef>
              <c:f>'masa ciała wiekxpłećxgospo'!$J$13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'masa ciała wiekxpłećxgospo'!$D$14:$D$22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wiekxpłećxgospo'!$J$14:$J$22</c:f>
              <c:numCache>
                <c:formatCode>General</c:formatCode>
                <c:ptCount val="9"/>
                <c:pt idx="2" formatCode="0.0">
                  <c:v>180</c:v>
                </c:pt>
                <c:pt idx="3" formatCode="0.0">
                  <c:v>242.5</c:v>
                </c:pt>
                <c:pt idx="4" formatCode="0.0">
                  <c:v>321.08300000000003</c:v>
                </c:pt>
                <c:pt idx="5" formatCode="0.0">
                  <c:v>393.91699999999997</c:v>
                </c:pt>
                <c:pt idx="6" formatCode="0.0">
                  <c:v>482.95100000000002</c:v>
                </c:pt>
                <c:pt idx="7" formatCode="0.0">
                  <c:v>568.11099999999999</c:v>
                </c:pt>
                <c:pt idx="8" formatCode="0.0">
                  <c:v>628.66700000000003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2D-49DC-8049-3CED233BB9BE}"/>
            </c:ext>
          </c:extLst>
        </c:ser>
        <c:ser>
          <c:idx val="6"/>
          <c:order val="6"/>
          <c:tx>
            <c:strRef>
              <c:f>'masa ciała wiekxpłećxgospo'!$K$13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'masa ciała wiekxpłećxgospo'!$D$14:$D$22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wiekxpłećxgospo'!$K$14:$K$22</c:f>
              <c:numCache>
                <c:formatCode>0.0</c:formatCode>
                <c:ptCount val="9"/>
                <c:pt idx="1">
                  <c:v>139.214</c:v>
                </c:pt>
                <c:pt idx="2">
                  <c:v>209.68799999999999</c:v>
                </c:pt>
                <c:pt idx="3">
                  <c:v>324.93099999999998</c:v>
                </c:pt>
                <c:pt idx="4">
                  <c:v>415.98500000000001</c:v>
                </c:pt>
                <c:pt idx="5">
                  <c:v>505.005</c:v>
                </c:pt>
                <c:pt idx="6">
                  <c:v>594.13300000000004</c:v>
                </c:pt>
                <c:pt idx="7">
                  <c:v>673</c:v>
                </c:pt>
                <c:pt idx="8">
                  <c:v>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2D-49DC-8049-3CED233BB9BE}"/>
            </c:ext>
          </c:extLst>
        </c:ser>
        <c:ser>
          <c:idx val="7"/>
          <c:order val="7"/>
          <c:tx>
            <c:strRef>
              <c:f>'masa ciała wiekxpłećxgospo'!$L$13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'masa ciała wiekxpłećxgospo'!$D$14:$D$22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wiekxpłećxgospo'!$L$14:$L$22</c:f>
              <c:numCache>
                <c:formatCode>0.0</c:formatCode>
                <c:ptCount val="9"/>
                <c:pt idx="0">
                  <c:v>118.083</c:v>
                </c:pt>
                <c:pt idx="1">
                  <c:v>187.46299999999999</c:v>
                </c:pt>
                <c:pt idx="2">
                  <c:v>317.17399999999998</c:v>
                </c:pt>
                <c:pt idx="3">
                  <c:v>367.16699999999997</c:v>
                </c:pt>
                <c:pt idx="4">
                  <c:v>456.26299999999998</c:v>
                </c:pt>
                <c:pt idx="5">
                  <c:v>511.37900000000002</c:v>
                </c:pt>
                <c:pt idx="6">
                  <c:v>612.17999999999995</c:v>
                </c:pt>
                <c:pt idx="7">
                  <c:v>679.28599999999994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2D-49DC-8049-3CED233BB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7235808"/>
        <c:axId val="477227648"/>
      </c:barChart>
      <c:catAx>
        <c:axId val="47723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77227648"/>
        <c:crosses val="autoZero"/>
        <c:auto val="1"/>
        <c:lblAlgn val="ctr"/>
        <c:lblOffset val="100"/>
        <c:noMultiLvlLbl val="0"/>
      </c:catAx>
      <c:valAx>
        <c:axId val="47722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kilogramy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7723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Masa ciała wolców w zależności od gospodarstwa i wieku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'masa ciała wiekxpłećxgospo'!$E$23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'masa ciała wiekxpłećxgospo'!$D$24:$D$32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wiekxpłećxgospo'!$E$24:$E$32</c:f>
              <c:numCache>
                <c:formatCode>General</c:formatCode>
                <c:ptCount val="9"/>
                <c:pt idx="2" formatCode="0.0">
                  <c:v>256.2</c:v>
                </c:pt>
                <c:pt idx="3" formatCode="0.0">
                  <c:v>343.97899999999998</c:v>
                </c:pt>
                <c:pt idx="4" formatCode="0.0">
                  <c:v>447.49099999999999</c:v>
                </c:pt>
                <c:pt idx="5" formatCode="0.0">
                  <c:v>546.66700000000003</c:v>
                </c:pt>
                <c:pt idx="6" formatCode="0.0">
                  <c:v>634.15700000000004</c:v>
                </c:pt>
                <c:pt idx="7" formatCode="0.0">
                  <c:v>705.96</c:v>
                </c:pt>
                <c:pt idx="8" formatCode="0.0">
                  <c:v>717.54499999999996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48-4B38-8837-FC2DC1E1660B}"/>
            </c:ext>
          </c:extLst>
        </c:ser>
        <c:ser>
          <c:idx val="1"/>
          <c:order val="1"/>
          <c:tx>
            <c:strRef>
              <c:f>'masa ciała wiekxpłećxgospo'!$F$23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'masa ciała wiekxpłećxgospo'!$D$24:$D$32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wiekxpłećxgospo'!$F$24:$F$32</c:f>
              <c:numCache>
                <c:formatCode>General</c:formatCode>
                <c:ptCount val="9"/>
                <c:pt idx="2" formatCode="0.0">
                  <c:v>160.80799999999999</c:v>
                </c:pt>
                <c:pt idx="3" formatCode="0.0">
                  <c:v>221.89699999999999</c:v>
                </c:pt>
                <c:pt idx="4" formatCode="0.0">
                  <c:v>277.59399999999999</c:v>
                </c:pt>
                <c:pt idx="5" formatCode="0.0">
                  <c:v>361.762</c:v>
                </c:pt>
                <c:pt idx="6" formatCode="0.0">
                  <c:v>434.57900000000001</c:v>
                </c:pt>
                <c:pt idx="7" formatCode="0.0">
                  <c:v>495.72199999999998</c:v>
                </c:pt>
                <c:pt idx="8" formatCode="0.0">
                  <c:v>590.78599999999994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48-4B38-8837-FC2DC1E1660B}"/>
            </c:ext>
          </c:extLst>
        </c:ser>
        <c:ser>
          <c:idx val="2"/>
          <c:order val="2"/>
          <c:tx>
            <c:strRef>
              <c:f>'masa ciała wiekxpłećxgospo'!$G$23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'masa ciała wiekxpłećxgospo'!$D$24:$D$32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wiekxpłećxgospo'!$G$24:$G$32</c:f>
              <c:numCache>
                <c:formatCode>0.0</c:formatCode>
                <c:ptCount val="9"/>
                <c:pt idx="0">
                  <c:v>80.2</c:v>
                </c:pt>
                <c:pt idx="1">
                  <c:v>109.214</c:v>
                </c:pt>
                <c:pt idx="2">
                  <c:v>207.893</c:v>
                </c:pt>
                <c:pt idx="3">
                  <c:v>280.39499999999998</c:v>
                </c:pt>
                <c:pt idx="4">
                  <c:v>345.11599999999999</c:v>
                </c:pt>
                <c:pt idx="5">
                  <c:v>427.15</c:v>
                </c:pt>
                <c:pt idx="6">
                  <c:v>518.56299999999999</c:v>
                </c:pt>
                <c:pt idx="7">
                  <c:v>572.59699999999998</c:v>
                </c:pt>
                <c:pt idx="8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48-4B38-8837-FC2DC1E1660B}"/>
            </c:ext>
          </c:extLst>
        </c:ser>
        <c:ser>
          <c:idx val="3"/>
          <c:order val="3"/>
          <c:tx>
            <c:strRef>
              <c:f>'masa ciała wiekxpłećxgospo'!$H$23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'masa ciała wiekxpłećxgospo'!$D$24:$D$32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wiekxpłećxgospo'!$H$24:$H$32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3-4248-4B38-8837-FC2DC1E1660B}"/>
            </c:ext>
          </c:extLst>
        </c:ser>
        <c:ser>
          <c:idx val="4"/>
          <c:order val="4"/>
          <c:tx>
            <c:strRef>
              <c:f>'masa ciała wiekxpłećxgospo'!$I$23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'masa ciała wiekxpłećxgospo'!$D$24:$D$32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wiekxpłećxgospo'!$I$24:$I$32</c:f>
              <c:numCache>
                <c:formatCode>0.0</c:formatCode>
                <c:ptCount val="9"/>
                <c:pt idx="0">
                  <c:v>68.625</c:v>
                </c:pt>
                <c:pt idx="1">
                  <c:v>141.292</c:v>
                </c:pt>
                <c:pt idx="2">
                  <c:v>238.626</c:v>
                </c:pt>
                <c:pt idx="3">
                  <c:v>372.846</c:v>
                </c:pt>
                <c:pt idx="4">
                  <c:v>489.99200000000002</c:v>
                </c:pt>
                <c:pt idx="5">
                  <c:v>600.67499999999995</c:v>
                </c:pt>
                <c:pt idx="6">
                  <c:v>688.00900000000001</c:v>
                </c:pt>
                <c:pt idx="7">
                  <c:v>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48-4B38-8837-FC2DC1E1660B}"/>
            </c:ext>
          </c:extLst>
        </c:ser>
        <c:ser>
          <c:idx val="5"/>
          <c:order val="5"/>
          <c:tx>
            <c:strRef>
              <c:f>'masa ciała wiekxpłećxgospo'!$J$23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'masa ciała wiekxpłećxgospo'!$D$24:$D$32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wiekxpłećxgospo'!$J$24:$J$32</c:f>
              <c:numCache>
                <c:formatCode>General</c:formatCode>
                <c:ptCount val="9"/>
                <c:pt idx="3" formatCode="0.0">
                  <c:v>235</c:v>
                </c:pt>
                <c:pt idx="4" formatCode="0.0">
                  <c:v>308.17399999999998</c:v>
                </c:pt>
                <c:pt idx="5" formatCode="0.0">
                  <c:v>404.03800000000001</c:v>
                </c:pt>
                <c:pt idx="6" formatCode="0.0">
                  <c:v>513</c:v>
                </c:pt>
                <c:pt idx="7" formatCode="0.0">
                  <c:v>601.77800000000002</c:v>
                </c:pt>
                <c:pt idx="8" formatCode="0.0">
                  <c:v>692.57100000000003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248-4B38-8837-FC2DC1E1660B}"/>
            </c:ext>
          </c:extLst>
        </c:ser>
        <c:ser>
          <c:idx val="6"/>
          <c:order val="6"/>
          <c:tx>
            <c:strRef>
              <c:f>'masa ciała wiekxpłećxgospo'!$K$23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'masa ciała wiekxpłećxgospo'!$D$24:$D$32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wiekxpłećxgospo'!$K$24:$K$32</c:f>
              <c:numCache>
                <c:formatCode>0.0</c:formatCode>
                <c:ptCount val="9"/>
                <c:pt idx="1">
                  <c:v>151</c:v>
                </c:pt>
                <c:pt idx="2">
                  <c:v>235.17500000000001</c:v>
                </c:pt>
                <c:pt idx="3">
                  <c:v>307.04300000000001</c:v>
                </c:pt>
                <c:pt idx="4">
                  <c:v>429.78800000000001</c:v>
                </c:pt>
                <c:pt idx="5">
                  <c:v>538.73099999999999</c:v>
                </c:pt>
                <c:pt idx="6">
                  <c:v>619.51499999999999</c:v>
                </c:pt>
                <c:pt idx="7">
                  <c:v>694.95699999999999</c:v>
                </c:pt>
                <c:pt idx="8">
                  <c:v>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48-4B38-8837-FC2DC1E16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8650224"/>
        <c:axId val="478657424"/>
      </c:barChart>
      <c:catAx>
        <c:axId val="478650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pl-PL" sz="1400" b="1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Wiek</a:t>
                </a:r>
                <a:r>
                  <a:rPr lang="pl-PL" sz="1400" b="1" baseline="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opasów (dni)</a:t>
                </a:r>
                <a:endParaRPr lang="pl-PL" sz="1400" b="1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78657424"/>
        <c:crosses val="autoZero"/>
        <c:auto val="1"/>
        <c:lblAlgn val="ctr"/>
        <c:lblOffset val="100"/>
        <c:noMultiLvlLbl val="0"/>
      </c:catAx>
      <c:valAx>
        <c:axId val="47865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Kilogramy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7865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41977296509680051"/>
          <c:y val="0.92297209170108518"/>
          <c:w val="0.22268770284955319"/>
          <c:h val="5.53088701843780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Przyrosty dobowe buhajów w zależności od gospodarstwa i wieku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'przrosty płećxwiekxgospo'!$E$2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płećxwiekxgospo'!$D$3:$D$11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płećxwiekxgospo'!$E$3:$E$11</c:f>
              <c:numCache>
                <c:formatCode>General</c:formatCode>
                <c:ptCount val="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0B-48CC-9B9A-38E4F8C69400}"/>
            </c:ext>
          </c:extLst>
        </c:ser>
        <c:ser>
          <c:idx val="1"/>
          <c:order val="1"/>
          <c:tx>
            <c:strRef>
              <c:f>'przrosty płećxwiekxgospo'!$F$2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płećxwiekxgospo'!$D$3:$D$11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płećxwiekxgospo'!$F$3:$F$11</c:f>
              <c:numCache>
                <c:formatCode>General</c:formatCode>
                <c:ptCount val="9"/>
                <c:pt idx="1">
                  <c:v>0.46500000000000002</c:v>
                </c:pt>
                <c:pt idx="2">
                  <c:v>0.48899999999999999</c:v>
                </c:pt>
                <c:pt idx="3">
                  <c:v>0.49399999999999999</c:v>
                </c:pt>
                <c:pt idx="4">
                  <c:v>0.60899999999999999</c:v>
                </c:pt>
                <c:pt idx="5">
                  <c:v>0.67500000000000004</c:v>
                </c:pt>
                <c:pt idx="6">
                  <c:v>0.83199999999999996</c:v>
                </c:pt>
                <c:pt idx="7">
                  <c:v>0.877</c:v>
                </c:pt>
                <c:pt idx="8">
                  <c:v>0.89100000000000001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0B-48CC-9B9A-38E4F8C69400}"/>
            </c:ext>
          </c:extLst>
        </c:ser>
        <c:ser>
          <c:idx val="2"/>
          <c:order val="2"/>
          <c:tx>
            <c:strRef>
              <c:f>'przrosty płećxwiekxgospo'!$G$2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płećxwiekxgospo'!$D$3:$D$11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płećxwiekxgospo'!$G$3:$G$11</c:f>
              <c:numCache>
                <c:formatCode>General</c:formatCode>
                <c:ptCount val="9"/>
                <c:pt idx="1">
                  <c:v>0.622</c:v>
                </c:pt>
                <c:pt idx="2">
                  <c:v>0.84899999999999998</c:v>
                </c:pt>
                <c:pt idx="3">
                  <c:v>0.75700000000000001</c:v>
                </c:pt>
                <c:pt idx="4">
                  <c:v>0.79500000000000004</c:v>
                </c:pt>
                <c:pt idx="5">
                  <c:v>0.81899999999999995</c:v>
                </c:pt>
                <c:pt idx="6">
                  <c:v>0.83699999999999997</c:v>
                </c:pt>
                <c:pt idx="7">
                  <c:v>0.83899999999999997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0B-48CC-9B9A-38E4F8C69400}"/>
            </c:ext>
          </c:extLst>
        </c:ser>
        <c:ser>
          <c:idx val="3"/>
          <c:order val="3"/>
          <c:tx>
            <c:strRef>
              <c:f>'przrosty płećxwiekxgospo'!$H$2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płećxwiekxgospo'!$D$3:$D$11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płećxwiekxgospo'!$H$3:$H$11</c:f>
              <c:numCache>
                <c:formatCode>General</c:formatCode>
                <c:ptCount val="9"/>
                <c:pt idx="0">
                  <c:v>1.0129999999999999</c:v>
                </c:pt>
                <c:pt idx="1">
                  <c:v>0.94899999999999995</c:v>
                </c:pt>
                <c:pt idx="2">
                  <c:v>0.93500000000000005</c:v>
                </c:pt>
                <c:pt idx="3">
                  <c:v>1.044</c:v>
                </c:pt>
                <c:pt idx="4">
                  <c:v>1.083</c:v>
                </c:pt>
                <c:pt idx="5">
                  <c:v>1.0609999999999999</c:v>
                </c:pt>
                <c:pt idx="6">
                  <c:v>1.0249999999999999</c:v>
                </c:pt>
                <c:pt idx="7">
                  <c:v>0.92900000000000005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00B-48CC-9B9A-38E4F8C69400}"/>
            </c:ext>
          </c:extLst>
        </c:ser>
        <c:ser>
          <c:idx val="4"/>
          <c:order val="4"/>
          <c:tx>
            <c:strRef>
              <c:f>'przrosty płećxwiekxgospo'!$I$2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płećxwiekxgospo'!$D$3:$D$11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płećxwiekxgospo'!$I$3:$I$11</c:f>
              <c:numCache>
                <c:formatCode>General</c:formatCode>
                <c:ptCount val="9"/>
                <c:pt idx="0">
                  <c:v>1.3959999999999999</c:v>
                </c:pt>
                <c:pt idx="1">
                  <c:v>0.74</c:v>
                </c:pt>
                <c:pt idx="2">
                  <c:v>0.85299999999999998</c:v>
                </c:pt>
                <c:pt idx="3">
                  <c:v>0.996</c:v>
                </c:pt>
                <c:pt idx="4">
                  <c:v>1.0309999999999999</c:v>
                </c:pt>
                <c:pt idx="5">
                  <c:v>1.083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00B-48CC-9B9A-38E4F8C69400}"/>
            </c:ext>
          </c:extLst>
        </c:ser>
        <c:ser>
          <c:idx val="5"/>
          <c:order val="5"/>
          <c:tx>
            <c:strRef>
              <c:f>'przrosty płećxwiekxgospo'!$J$2</c:f>
              <c:strCache>
                <c:ptCount val="1"/>
                <c:pt idx="0">
                  <c:v>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płećxwiekxgospo'!$D$3:$D$11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płećxwiekxgospo'!$J$3:$J$11</c:f>
              <c:numCache>
                <c:formatCode>General</c:formatCode>
                <c:ptCount val="9"/>
                <c:pt idx="1">
                  <c:v>0.441</c:v>
                </c:pt>
                <c:pt idx="2">
                  <c:v>0.52700000000000002</c:v>
                </c:pt>
                <c:pt idx="3">
                  <c:v>0.61199999999999999</c:v>
                </c:pt>
                <c:pt idx="4">
                  <c:v>0.76800000000000002</c:v>
                </c:pt>
                <c:pt idx="5">
                  <c:v>0.86799999999999999</c:v>
                </c:pt>
                <c:pt idx="6">
                  <c:v>0.88800000000000001</c:v>
                </c:pt>
                <c:pt idx="7">
                  <c:v>0.91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00B-48CC-9B9A-38E4F8C69400}"/>
            </c:ext>
          </c:extLst>
        </c:ser>
        <c:ser>
          <c:idx val="6"/>
          <c:order val="6"/>
          <c:tx>
            <c:strRef>
              <c:f>'przrosty płećxwiekxgospo'!$K$2</c:f>
              <c:strCache>
                <c:ptCount val="1"/>
                <c:pt idx="0">
                  <c:v>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płećxwiekxgospo'!$D$3:$D$11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płećxwiekxgospo'!$K$3:$K$11</c:f>
              <c:numCache>
                <c:formatCode>General</c:formatCode>
                <c:ptCount val="9"/>
                <c:pt idx="0">
                  <c:v>0.80400000000000005</c:v>
                </c:pt>
                <c:pt idx="1">
                  <c:v>0.72699999999999998</c:v>
                </c:pt>
                <c:pt idx="2">
                  <c:v>0.82799999999999996</c:v>
                </c:pt>
                <c:pt idx="3">
                  <c:v>0.98399999999999999</c:v>
                </c:pt>
                <c:pt idx="4">
                  <c:v>1.0549999999999999</c:v>
                </c:pt>
                <c:pt idx="5">
                  <c:v>1.073</c:v>
                </c:pt>
                <c:pt idx="6">
                  <c:v>1.07</c:v>
                </c:pt>
                <c:pt idx="7">
                  <c:v>1.101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00B-48CC-9B9A-38E4F8C69400}"/>
            </c:ext>
          </c:extLst>
        </c:ser>
        <c:ser>
          <c:idx val="7"/>
          <c:order val="7"/>
          <c:tx>
            <c:strRef>
              <c:f>'przrosty płećxwiekxgospo'!$L$2</c:f>
              <c:strCache>
                <c:ptCount val="1"/>
                <c:pt idx="0">
                  <c:v>8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płećxwiekxgospo'!$D$3:$D$11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płećxwiekxgospo'!$L$3:$L$11</c:f>
              <c:numCache>
                <c:formatCode>General</c:formatCode>
                <c:ptCount val="9"/>
                <c:pt idx="0">
                  <c:v>1.0549999999999999</c:v>
                </c:pt>
                <c:pt idx="1">
                  <c:v>1.107</c:v>
                </c:pt>
                <c:pt idx="2">
                  <c:v>1.226</c:v>
                </c:pt>
                <c:pt idx="3">
                  <c:v>1.1559999999999999</c:v>
                </c:pt>
                <c:pt idx="4">
                  <c:v>1.1339999999999999</c:v>
                </c:pt>
                <c:pt idx="5">
                  <c:v>1.121</c:v>
                </c:pt>
                <c:pt idx="6">
                  <c:v>1.0860000000000001</c:v>
                </c:pt>
                <c:pt idx="7">
                  <c:v>1.079</c:v>
                </c:pt>
                <c:pt idx="8">
                  <c:v>1.06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00B-48CC-9B9A-38E4F8C69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6060144"/>
        <c:axId val="336047664"/>
      </c:lineChart>
      <c:catAx>
        <c:axId val="336060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047664"/>
        <c:crosses val="autoZero"/>
        <c:auto val="1"/>
        <c:lblAlgn val="ctr"/>
        <c:lblOffset val="100"/>
        <c:noMultiLvlLbl val="0"/>
      </c:catAx>
      <c:valAx>
        <c:axId val="336047664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Kg/dzień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06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Przyrosty dobowe jałówek w zależności od gospodarstwa i wieku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'przrosty płećxwiekxgospo'!$E$12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płećxwiekxgospo'!$D$13:$D$21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płećxwiekxgospo'!$E$13:$E$21</c:f>
              <c:numCache>
                <c:formatCode>General</c:formatCode>
                <c:ptCount val="9"/>
                <c:pt idx="0">
                  <c:v>0.81499999999999995</c:v>
                </c:pt>
                <c:pt idx="1">
                  <c:v>0.82199999999999995</c:v>
                </c:pt>
                <c:pt idx="2">
                  <c:v>0.88100000000000001</c:v>
                </c:pt>
                <c:pt idx="3">
                  <c:v>0.96499999999999997</c:v>
                </c:pt>
                <c:pt idx="4">
                  <c:v>1.0289999999999999</c:v>
                </c:pt>
                <c:pt idx="5">
                  <c:v>1.008</c:v>
                </c:pt>
                <c:pt idx="6">
                  <c:v>0.96399999999999997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31-411C-BF1C-BE6FE3ED9A4F}"/>
            </c:ext>
          </c:extLst>
        </c:ser>
        <c:ser>
          <c:idx val="1"/>
          <c:order val="1"/>
          <c:tx>
            <c:strRef>
              <c:f>'przrosty płećxwiekxgospo'!$F$12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płećxwiekxgospo'!$D$13:$D$21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płećxwiekxgospo'!$F$13:$F$21</c:f>
              <c:numCache>
                <c:formatCode>General</c:formatCode>
                <c:ptCount val="9"/>
                <c:pt idx="1">
                  <c:v>0.46700000000000003</c:v>
                </c:pt>
                <c:pt idx="2">
                  <c:v>0.53300000000000003</c:v>
                </c:pt>
                <c:pt idx="3">
                  <c:v>0.59099999999999997</c:v>
                </c:pt>
                <c:pt idx="4">
                  <c:v>0.64400000000000002</c:v>
                </c:pt>
                <c:pt idx="5">
                  <c:v>0.71299999999999997</c:v>
                </c:pt>
                <c:pt idx="6">
                  <c:v>0.74099999999999999</c:v>
                </c:pt>
                <c:pt idx="7">
                  <c:v>0.73499999999999999</c:v>
                </c:pt>
                <c:pt idx="8">
                  <c:v>0.64900000000000002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31-411C-BF1C-BE6FE3ED9A4F}"/>
            </c:ext>
          </c:extLst>
        </c:ser>
        <c:ser>
          <c:idx val="2"/>
          <c:order val="2"/>
          <c:tx>
            <c:strRef>
              <c:f>'przrosty płećxwiekxgospo'!$G$12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płećxwiekxgospo'!$D$13:$D$21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płećxwiekxgospo'!$G$13:$G$21</c:f>
              <c:numCache>
                <c:formatCode>General</c:formatCode>
                <c:ptCount val="9"/>
                <c:pt idx="0">
                  <c:v>0.6</c:v>
                </c:pt>
                <c:pt idx="1">
                  <c:v>0.5</c:v>
                </c:pt>
                <c:pt idx="2">
                  <c:v>0.66300000000000003</c:v>
                </c:pt>
                <c:pt idx="3">
                  <c:v>0.748</c:v>
                </c:pt>
                <c:pt idx="4">
                  <c:v>0.75700000000000001</c:v>
                </c:pt>
                <c:pt idx="5">
                  <c:v>0.76</c:v>
                </c:pt>
                <c:pt idx="6">
                  <c:v>0.65900000000000003</c:v>
                </c:pt>
                <c:pt idx="7">
                  <c:v>0.75600000000000001</c:v>
                </c:pt>
                <c:pt idx="8">
                  <c:v>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31-411C-BF1C-BE6FE3ED9A4F}"/>
            </c:ext>
          </c:extLst>
        </c:ser>
        <c:ser>
          <c:idx val="3"/>
          <c:order val="3"/>
          <c:tx>
            <c:strRef>
              <c:f>'przrosty płećxwiekxgospo'!$H$12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płećxwiekxgospo'!$D$13:$D$21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płećxwiekxgospo'!$H$13:$H$21</c:f>
              <c:numCache>
                <c:formatCode>General</c:formatCode>
                <c:ptCount val="9"/>
                <c:pt idx="0">
                  <c:v>1.077</c:v>
                </c:pt>
                <c:pt idx="1">
                  <c:v>0.95099999999999996</c:v>
                </c:pt>
                <c:pt idx="2">
                  <c:v>0.94599999999999995</c:v>
                </c:pt>
                <c:pt idx="3">
                  <c:v>1.0469999999999999</c:v>
                </c:pt>
                <c:pt idx="4">
                  <c:v>1.0669999999999999</c:v>
                </c:pt>
                <c:pt idx="5">
                  <c:v>1.046</c:v>
                </c:pt>
                <c:pt idx="6">
                  <c:v>1.004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931-411C-BF1C-BE6FE3ED9A4F}"/>
            </c:ext>
          </c:extLst>
        </c:ser>
        <c:ser>
          <c:idx val="4"/>
          <c:order val="4"/>
          <c:tx>
            <c:strRef>
              <c:f>'przrosty płećxwiekxgospo'!$I$12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płećxwiekxgospo'!$D$13:$D$21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płećxwiekxgospo'!$I$13:$I$21</c:f>
              <c:numCache>
                <c:formatCode>General</c:formatCode>
                <c:ptCount val="9"/>
                <c:pt idx="0">
                  <c:v>0.77200000000000002</c:v>
                </c:pt>
                <c:pt idx="1">
                  <c:v>0.67600000000000005</c:v>
                </c:pt>
                <c:pt idx="2">
                  <c:v>0.79</c:v>
                </c:pt>
                <c:pt idx="3">
                  <c:v>0.92500000000000004</c:v>
                </c:pt>
                <c:pt idx="4">
                  <c:v>0.98099999999999998</c:v>
                </c:pt>
                <c:pt idx="5">
                  <c:v>0.99099999999999999</c:v>
                </c:pt>
                <c:pt idx="6">
                  <c:v>0.94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931-411C-BF1C-BE6FE3ED9A4F}"/>
            </c:ext>
          </c:extLst>
        </c:ser>
        <c:ser>
          <c:idx val="5"/>
          <c:order val="5"/>
          <c:tx>
            <c:strRef>
              <c:f>'przrosty płećxwiekxgospo'!$J$12</c:f>
              <c:strCache>
                <c:ptCount val="1"/>
                <c:pt idx="0">
                  <c:v>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płećxwiekxgospo'!$D$13:$D$21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płećxwiekxgospo'!$J$13:$J$21</c:f>
              <c:numCache>
                <c:formatCode>General</c:formatCode>
                <c:ptCount val="9"/>
                <c:pt idx="2">
                  <c:v>0.54400000000000004</c:v>
                </c:pt>
                <c:pt idx="3">
                  <c:v>0.60099999999999998</c:v>
                </c:pt>
                <c:pt idx="4">
                  <c:v>0.68500000000000005</c:v>
                </c:pt>
                <c:pt idx="5">
                  <c:v>0.71799999999999997</c:v>
                </c:pt>
                <c:pt idx="6">
                  <c:v>0.76600000000000001</c:v>
                </c:pt>
                <c:pt idx="7">
                  <c:v>0.78400000000000003</c:v>
                </c:pt>
                <c:pt idx="8">
                  <c:v>0.77200000000000002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931-411C-BF1C-BE6FE3ED9A4F}"/>
            </c:ext>
          </c:extLst>
        </c:ser>
        <c:ser>
          <c:idx val="6"/>
          <c:order val="6"/>
          <c:tx>
            <c:strRef>
              <c:f>'przrosty płećxwiekxgospo'!$K$12</c:f>
              <c:strCache>
                <c:ptCount val="1"/>
                <c:pt idx="0">
                  <c:v>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płećxwiekxgospo'!$D$13:$D$21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płećxwiekxgospo'!$K$13:$K$21</c:f>
              <c:numCache>
                <c:formatCode>General</c:formatCode>
                <c:ptCount val="9"/>
                <c:pt idx="1">
                  <c:v>0.69699999999999995</c:v>
                </c:pt>
                <c:pt idx="2">
                  <c:v>0.84099999999999997</c:v>
                </c:pt>
                <c:pt idx="3">
                  <c:v>0.91300000000000003</c:v>
                </c:pt>
                <c:pt idx="4">
                  <c:v>0.94399999999999995</c:v>
                </c:pt>
                <c:pt idx="5">
                  <c:v>0.94199999999999995</c:v>
                </c:pt>
                <c:pt idx="6">
                  <c:v>0.94799999999999995</c:v>
                </c:pt>
                <c:pt idx="7">
                  <c:v>0.96399999999999997</c:v>
                </c:pt>
                <c:pt idx="8">
                  <c:v>0.88300000000000001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931-411C-BF1C-BE6FE3ED9A4F}"/>
            </c:ext>
          </c:extLst>
        </c:ser>
        <c:ser>
          <c:idx val="7"/>
          <c:order val="7"/>
          <c:tx>
            <c:strRef>
              <c:f>'przrosty płećxwiekxgospo'!$L$12</c:f>
              <c:strCache>
                <c:ptCount val="1"/>
                <c:pt idx="0">
                  <c:v>8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płećxwiekxgospo'!$D$13:$D$21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płećxwiekxgospo'!$L$13:$L$21</c:f>
              <c:numCache>
                <c:formatCode>General</c:formatCode>
                <c:ptCount val="9"/>
                <c:pt idx="0">
                  <c:v>0.995</c:v>
                </c:pt>
                <c:pt idx="1">
                  <c:v>1.113</c:v>
                </c:pt>
                <c:pt idx="2">
                  <c:v>1.1279999999999999</c:v>
                </c:pt>
                <c:pt idx="3">
                  <c:v>1.075</c:v>
                </c:pt>
                <c:pt idx="4">
                  <c:v>0.95399999999999996</c:v>
                </c:pt>
                <c:pt idx="5">
                  <c:v>0.97</c:v>
                </c:pt>
                <c:pt idx="6">
                  <c:v>0.81899999999999995</c:v>
                </c:pt>
                <c:pt idx="7">
                  <c:v>0.81200000000000006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931-411C-BF1C-BE6FE3ED9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6131072"/>
        <c:axId val="336132512"/>
      </c:lineChart>
      <c:catAx>
        <c:axId val="336131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132512"/>
        <c:crosses val="autoZero"/>
        <c:auto val="1"/>
        <c:lblAlgn val="ctr"/>
        <c:lblOffset val="100"/>
        <c:noMultiLvlLbl val="0"/>
      </c:catAx>
      <c:valAx>
        <c:axId val="336132512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Kg/dzień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13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5962174894263"/>
          <c:y val="0.91600561371774014"/>
          <c:w val="0.43016138837307932"/>
          <c:h val="5.3594727436032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Przyrosty dobowe wolców w zależności od gospodarstwa i wieku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'przrosty płećxwiekxgospo'!$E$22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płećxwiekxgospo'!$D$23:$D$31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płećxwiekxgospo'!$E$23:$E$31</c:f>
              <c:numCache>
                <c:formatCode>General</c:formatCode>
                <c:ptCount val="9"/>
                <c:pt idx="2">
                  <c:v>0.872</c:v>
                </c:pt>
                <c:pt idx="3">
                  <c:v>0.94699999999999995</c:v>
                </c:pt>
                <c:pt idx="4">
                  <c:v>1.0309999999999999</c:v>
                </c:pt>
                <c:pt idx="5">
                  <c:v>1.038</c:v>
                </c:pt>
                <c:pt idx="6">
                  <c:v>1.008</c:v>
                </c:pt>
                <c:pt idx="7">
                  <c:v>0.98499999999999999</c:v>
                </c:pt>
                <c:pt idx="8">
                  <c:v>0.92400000000000004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50-408E-9AC1-B84292C6301E}"/>
            </c:ext>
          </c:extLst>
        </c:ser>
        <c:ser>
          <c:idx val="1"/>
          <c:order val="1"/>
          <c:tx>
            <c:strRef>
              <c:f>'przrosty płećxwiekxgospo'!$F$22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płećxwiekxgospo'!$D$23:$D$31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płećxwiekxgospo'!$F$23:$F$31</c:f>
              <c:numCache>
                <c:formatCode>General</c:formatCode>
                <c:ptCount val="9"/>
                <c:pt idx="2">
                  <c:v>0.52100000000000002</c:v>
                </c:pt>
                <c:pt idx="3">
                  <c:v>0.57799999999999996</c:v>
                </c:pt>
                <c:pt idx="4">
                  <c:v>0.59699999999999998</c:v>
                </c:pt>
                <c:pt idx="5">
                  <c:v>0.65400000000000003</c:v>
                </c:pt>
                <c:pt idx="6">
                  <c:v>0.67</c:v>
                </c:pt>
                <c:pt idx="7">
                  <c:v>0.67</c:v>
                </c:pt>
                <c:pt idx="8">
                  <c:v>0.69499999999999995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50-408E-9AC1-B84292C6301E}"/>
            </c:ext>
          </c:extLst>
        </c:ser>
        <c:ser>
          <c:idx val="2"/>
          <c:order val="2"/>
          <c:tx>
            <c:strRef>
              <c:f>'przrosty płećxwiekxgospo'!$G$22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płećxwiekxgospo'!$D$23:$D$31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płećxwiekxgospo'!$G$23:$G$31</c:f>
              <c:numCache>
                <c:formatCode>General</c:formatCode>
                <c:ptCount val="9"/>
                <c:pt idx="0">
                  <c:v>0.623</c:v>
                </c:pt>
                <c:pt idx="1">
                  <c:v>0.50800000000000001</c:v>
                </c:pt>
                <c:pt idx="2">
                  <c:v>0.73099999999999998</c:v>
                </c:pt>
                <c:pt idx="3">
                  <c:v>0.753</c:v>
                </c:pt>
                <c:pt idx="4">
                  <c:v>0.75800000000000001</c:v>
                </c:pt>
                <c:pt idx="5">
                  <c:v>0.78500000000000003</c:v>
                </c:pt>
                <c:pt idx="6">
                  <c:v>0.80800000000000005</c:v>
                </c:pt>
                <c:pt idx="7">
                  <c:v>0.78900000000000003</c:v>
                </c:pt>
                <c:pt idx="8">
                  <c:v>0.77400000000000002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50-408E-9AC1-B84292C6301E}"/>
            </c:ext>
          </c:extLst>
        </c:ser>
        <c:ser>
          <c:idx val="3"/>
          <c:order val="3"/>
          <c:tx>
            <c:strRef>
              <c:f>'przrosty płećxwiekxgospo'!$H$22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płećxwiekxgospo'!$D$23:$D$31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płećxwiekxgospo'!$H$23:$H$31</c:f>
              <c:numCache>
                <c:formatCode>General</c:formatCode>
                <c:ptCount val="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50-408E-9AC1-B84292C6301E}"/>
            </c:ext>
          </c:extLst>
        </c:ser>
        <c:ser>
          <c:idx val="4"/>
          <c:order val="4"/>
          <c:tx>
            <c:strRef>
              <c:f>'przrosty płećxwiekxgospo'!$I$22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płećxwiekxgospo'!$D$23:$D$31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płećxwiekxgospo'!$I$23:$I$31</c:f>
              <c:numCache>
                <c:formatCode>General</c:formatCode>
                <c:ptCount val="9"/>
                <c:pt idx="0">
                  <c:v>1.171</c:v>
                </c:pt>
                <c:pt idx="1">
                  <c:v>0.70299999999999996</c:v>
                </c:pt>
                <c:pt idx="2">
                  <c:v>0.88400000000000001</c:v>
                </c:pt>
                <c:pt idx="3">
                  <c:v>1.0469999999999999</c:v>
                </c:pt>
                <c:pt idx="4">
                  <c:v>1.117</c:v>
                </c:pt>
                <c:pt idx="5">
                  <c:v>1.127</c:v>
                </c:pt>
                <c:pt idx="6">
                  <c:v>1.1080000000000001</c:v>
                </c:pt>
                <c:pt idx="7">
                  <c:v>1.1060000000000001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650-408E-9AC1-B84292C6301E}"/>
            </c:ext>
          </c:extLst>
        </c:ser>
        <c:ser>
          <c:idx val="5"/>
          <c:order val="5"/>
          <c:tx>
            <c:strRef>
              <c:f>'przrosty płećxwiekxgospo'!$J$22</c:f>
              <c:strCache>
                <c:ptCount val="1"/>
                <c:pt idx="0">
                  <c:v>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płećxwiekxgospo'!$D$23:$D$31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płećxwiekxgospo'!$J$23:$J$31</c:f>
              <c:numCache>
                <c:formatCode>General</c:formatCode>
                <c:ptCount val="9"/>
                <c:pt idx="3">
                  <c:v>0.60299999999999998</c:v>
                </c:pt>
                <c:pt idx="4">
                  <c:v>0.65300000000000002</c:v>
                </c:pt>
                <c:pt idx="5">
                  <c:v>0.73299999999999998</c:v>
                </c:pt>
                <c:pt idx="6">
                  <c:v>0.80300000000000005</c:v>
                </c:pt>
                <c:pt idx="7">
                  <c:v>0.83</c:v>
                </c:pt>
                <c:pt idx="8">
                  <c:v>0.83599999999999997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650-408E-9AC1-B84292C6301E}"/>
            </c:ext>
          </c:extLst>
        </c:ser>
        <c:ser>
          <c:idx val="6"/>
          <c:order val="6"/>
          <c:tx>
            <c:strRef>
              <c:f>'przrosty płećxwiekxgospo'!$K$22</c:f>
              <c:strCache>
                <c:ptCount val="1"/>
                <c:pt idx="0">
                  <c:v>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'przrosty płećxwiekxgospo'!$D$23:$D$31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'przrosty płećxwiekxgospo'!$K$23:$K$31</c:f>
              <c:numCache>
                <c:formatCode>General</c:formatCode>
                <c:ptCount val="9"/>
                <c:pt idx="1">
                  <c:v>0.72399999999999998</c:v>
                </c:pt>
                <c:pt idx="2">
                  <c:v>0.79600000000000004</c:v>
                </c:pt>
                <c:pt idx="3">
                  <c:v>0.86099999999999999</c:v>
                </c:pt>
                <c:pt idx="4">
                  <c:v>0.96</c:v>
                </c:pt>
                <c:pt idx="5">
                  <c:v>1.012</c:v>
                </c:pt>
                <c:pt idx="6">
                  <c:v>1.0049999999999999</c:v>
                </c:pt>
                <c:pt idx="7">
                  <c:v>0.996</c:v>
                </c:pt>
                <c:pt idx="8">
                  <c:v>0.98499999999999999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650-408E-9AC1-B84292C630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3428608"/>
        <c:axId val="1343437728"/>
      </c:lineChart>
      <c:catAx>
        <c:axId val="1343428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43437728"/>
        <c:crosses val="autoZero"/>
        <c:auto val="1"/>
        <c:lblAlgn val="ctr"/>
        <c:lblOffset val="100"/>
        <c:noMultiLvlLbl val="0"/>
      </c:catAx>
      <c:valAx>
        <c:axId val="1343437728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pl-PL" sz="1400" b="1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Kg/dzień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4342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Przyrosty dobowe opasów w zależności</a:t>
            </a:r>
            <a:r>
              <a:rPr lang="pl-PL" sz="2400" b="1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genotypu i wieku (kg/dzień)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7183198507669847"/>
          <c:y val="2.10742287914345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Arkusz2!$C$59</c:f>
              <c:strCache>
                <c:ptCount val="1"/>
                <c:pt idx="0">
                  <c:v>PHF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Arkusz2!$D$58:$L$58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Arkusz2!$D$59:$L$59</c:f>
              <c:numCache>
                <c:formatCode>###0.000</c:formatCode>
                <c:ptCount val="9"/>
                <c:pt idx="0">
                  <c:v>0.93772159821827139</c:v>
                </c:pt>
                <c:pt idx="1">
                  <c:v>0.78006525603203047</c:v>
                </c:pt>
                <c:pt idx="2">
                  <c:v>0.77789168517880403</c:v>
                </c:pt>
                <c:pt idx="3">
                  <c:v>0.84140481164115899</c:v>
                </c:pt>
                <c:pt idx="4">
                  <c:v>0.88490501330318649</c:v>
                </c:pt>
                <c:pt idx="5">
                  <c:v>0.89306478808461143</c:v>
                </c:pt>
                <c:pt idx="6">
                  <c:v>0.89893350678183404</c:v>
                </c:pt>
                <c:pt idx="7">
                  <c:v>0.86113363303973045</c:v>
                </c:pt>
                <c:pt idx="8">
                  <c:v>0.83399816578896824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57-4DAA-B7E4-3516700D93E8}"/>
            </c:ext>
          </c:extLst>
        </c:ser>
        <c:ser>
          <c:idx val="1"/>
          <c:order val="1"/>
          <c:tx>
            <c:strRef>
              <c:f>Arkusz2!$C$60</c:f>
              <c:strCache>
                <c:ptCount val="1"/>
                <c:pt idx="0">
                  <c:v>MM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Arkusz2!$D$58:$L$58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Arkusz2!$D$60:$L$60</c:f>
              <c:numCache>
                <c:formatCode>###0.000</c:formatCode>
                <c:ptCount val="9"/>
                <c:pt idx="0">
                  <c:v>0.9024983380654289</c:v>
                </c:pt>
                <c:pt idx="1">
                  <c:v>0.71924958408039774</c:v>
                </c:pt>
                <c:pt idx="2">
                  <c:v>0.79069956301538258</c:v>
                </c:pt>
                <c:pt idx="3">
                  <c:v>0.87608864641001682</c:v>
                </c:pt>
                <c:pt idx="4">
                  <c:v>0.91552099920951524</c:v>
                </c:pt>
                <c:pt idx="5">
                  <c:v>0.93953671935873206</c:v>
                </c:pt>
                <c:pt idx="6">
                  <c:v>0.91156589542791489</c:v>
                </c:pt>
                <c:pt idx="7">
                  <c:v>0.84101952407885427</c:v>
                </c:pt>
                <c:pt idx="8">
                  <c:v>0.79691288365246682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57-4DAA-B7E4-3516700D93E8}"/>
            </c:ext>
          </c:extLst>
        </c:ser>
        <c:ser>
          <c:idx val="2"/>
          <c:order val="2"/>
          <c:tx>
            <c:strRef>
              <c:f>Arkusz2!$C$61</c:f>
              <c:strCache>
                <c:ptCount val="1"/>
                <c:pt idx="0">
                  <c:v>MMM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Arkusz2!$D$58:$L$58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Arkusz2!$D$61:$L$61</c:f>
              <c:numCache>
                <c:formatCode>###0.000</c:formatCode>
                <c:ptCount val="9"/>
                <c:pt idx="0">
                  <c:v>1.0219848831758029</c:v>
                </c:pt>
                <c:pt idx="1">
                  <c:v>1.1111539689394851</c:v>
                </c:pt>
                <c:pt idx="2">
                  <c:v>1.1574616591418536</c:v>
                </c:pt>
                <c:pt idx="3">
                  <c:v>1.1133190624441303</c:v>
                </c:pt>
                <c:pt idx="4">
                  <c:v>1.0861466267767503</c:v>
                </c:pt>
                <c:pt idx="5">
                  <c:v>1.0600476294831853</c:v>
                </c:pt>
                <c:pt idx="6">
                  <c:v>0.95427015525407655</c:v>
                </c:pt>
                <c:pt idx="7">
                  <c:v>0.89108349342078186</c:v>
                </c:pt>
                <c:pt idx="8">
                  <c:v>1.0597676118792789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57-4DAA-B7E4-3516700D9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2181711"/>
        <c:axId val="912184591"/>
      </c:lineChart>
      <c:catAx>
        <c:axId val="9121817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 opasów (dni)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12184591"/>
        <c:crosses val="autoZero"/>
        <c:auto val="1"/>
        <c:lblAlgn val="ctr"/>
        <c:lblOffset val="100"/>
        <c:noMultiLvlLbl val="0"/>
      </c:catAx>
      <c:valAx>
        <c:axId val="912184591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Kg/dzień</a:t>
                </a:r>
              </a:p>
            </c:rich>
          </c:tx>
          <c:layout>
            <c:manualLayout>
              <c:xMode val="edge"/>
              <c:yMode val="edge"/>
              <c:x val="1.6184086629001882E-2"/>
              <c:y val="0.461485333813792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1218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241835541229278"/>
          <c:y val="0.92914685991466495"/>
          <c:w val="0.21502994334415781"/>
          <c:h val="4.7875361423023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Zmiany masy ciała opasów w zależności od płci i wieku (kg)</a:t>
            </a:r>
          </a:p>
        </c:rich>
      </c:tx>
      <c:layout>
        <c:manualLayout>
          <c:xMode val="edge"/>
          <c:yMode val="edge"/>
          <c:x val="0.18092601810230416"/>
          <c:y val="1.83073781610902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Arkusz3!$C$3</c:f>
              <c:strCache>
                <c:ptCount val="1"/>
                <c:pt idx="0">
                  <c:v>Buhaj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Arkusz3!$D$2:$L$2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Arkusz3!$D$3:$L$3</c:f>
              <c:numCache>
                <c:formatCode>###0.0</c:formatCode>
                <c:ptCount val="9"/>
                <c:pt idx="0">
                  <c:v>95.243055555555884</c:v>
                </c:pt>
                <c:pt idx="1">
                  <c:v>166.07</c:v>
                </c:pt>
                <c:pt idx="2">
                  <c:v>242.76142857142872</c:v>
                </c:pt>
                <c:pt idx="3">
                  <c:v>347.96008403361327</c:v>
                </c:pt>
                <c:pt idx="4">
                  <c:v>432.57281553398047</c:v>
                </c:pt>
                <c:pt idx="5">
                  <c:v>543.95862068965494</c:v>
                </c:pt>
                <c:pt idx="6">
                  <c:v>624.48471615720507</c:v>
                </c:pt>
                <c:pt idx="7">
                  <c:v>706.60824742268039</c:v>
                </c:pt>
                <c:pt idx="8">
                  <c:v>840.7874015748032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42-427C-947C-32179C0590EA}"/>
            </c:ext>
          </c:extLst>
        </c:ser>
        <c:ser>
          <c:idx val="1"/>
          <c:order val="1"/>
          <c:tx>
            <c:strRef>
              <c:f>Arkusz3!$C$4</c:f>
              <c:strCache>
                <c:ptCount val="1"/>
                <c:pt idx="0">
                  <c:v>Jałówka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Arkusz3!$D$2:$L$2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Arkusz3!$D$4:$L$4</c:f>
              <c:numCache>
                <c:formatCode>###0.0</c:formatCode>
                <c:ptCount val="9"/>
                <c:pt idx="0">
                  <c:v>85.245000000000118</c:v>
                </c:pt>
                <c:pt idx="1">
                  <c:v>160.88260869565221</c:v>
                </c:pt>
                <c:pt idx="2">
                  <c:v>263.81111111111125</c:v>
                </c:pt>
                <c:pt idx="3">
                  <c:v>332.21684587813616</c:v>
                </c:pt>
                <c:pt idx="4">
                  <c:v>410.88383838383839</c:v>
                </c:pt>
                <c:pt idx="5">
                  <c:v>489.62549800796796</c:v>
                </c:pt>
                <c:pt idx="6">
                  <c:v>569.45121951219505</c:v>
                </c:pt>
                <c:pt idx="7">
                  <c:v>638.38036809815947</c:v>
                </c:pt>
                <c:pt idx="8">
                  <c:v>598.99999999999773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42-427C-947C-32179C0590EA}"/>
            </c:ext>
          </c:extLst>
        </c:ser>
        <c:ser>
          <c:idx val="2"/>
          <c:order val="2"/>
          <c:tx>
            <c:strRef>
              <c:f>Arkusz3!$C$5</c:f>
              <c:strCache>
                <c:ptCount val="1"/>
                <c:pt idx="0">
                  <c:v>Wolec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Arkusz3!$D$2:$L$2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Arkusz3!$D$5:$L$5</c:f>
              <c:numCache>
                <c:formatCode>###0.0</c:formatCode>
                <c:ptCount val="9"/>
                <c:pt idx="0">
                  <c:v>74.375000000000227</c:v>
                </c:pt>
                <c:pt idx="1">
                  <c:v>128.25000000000068</c:v>
                </c:pt>
                <c:pt idx="2">
                  <c:v>221.78703703703695</c:v>
                </c:pt>
                <c:pt idx="3">
                  <c:v>308.24382716049354</c:v>
                </c:pt>
                <c:pt idx="4">
                  <c:v>400.20320855614966</c:v>
                </c:pt>
                <c:pt idx="5">
                  <c:v>493.32663316582921</c:v>
                </c:pt>
                <c:pt idx="6">
                  <c:v>576.89830508474563</c:v>
                </c:pt>
                <c:pt idx="7">
                  <c:v>640.70999999999992</c:v>
                </c:pt>
                <c:pt idx="8">
                  <c:v>684.05357142856838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42-427C-947C-32179C059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9472768"/>
        <c:axId val="919475648"/>
      </c:barChart>
      <c:catAx>
        <c:axId val="919472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19475648"/>
        <c:crosses val="autoZero"/>
        <c:auto val="1"/>
        <c:lblAlgn val="ctr"/>
        <c:lblOffset val="100"/>
        <c:noMultiLvlLbl val="0"/>
      </c:catAx>
      <c:valAx>
        <c:axId val="91947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kilogramy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1947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3621611571683"/>
          <c:y val="0.93884455372574915"/>
          <c:w val="0.23965403723260473"/>
          <c:h val="5.02031690543493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Przyrosty dobowe opasów w zależności od płci i wieku (kg/dzień)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Arkusz3!$C$58</c:f>
              <c:strCache>
                <c:ptCount val="1"/>
                <c:pt idx="0">
                  <c:v>Buhaj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Arkusz3!$D$57:$L$57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Arkusz3!$D$58:$L$58</c:f>
              <c:numCache>
                <c:formatCode>###0.000</c:formatCode>
                <c:ptCount val="9"/>
                <c:pt idx="0">
                  <c:v>1.0033014216966454</c:v>
                </c:pt>
                <c:pt idx="1">
                  <c:v>0.97833574827805136</c:v>
                </c:pt>
                <c:pt idx="2">
                  <c:v>0.88358964633488002</c:v>
                </c:pt>
                <c:pt idx="3">
                  <c:v>0.95465740011943012</c:v>
                </c:pt>
                <c:pt idx="4">
                  <c:v>0.96940118448018509</c:v>
                </c:pt>
                <c:pt idx="5">
                  <c:v>1.0163242663478178</c:v>
                </c:pt>
                <c:pt idx="6">
                  <c:v>1.0041771105700044</c:v>
                </c:pt>
                <c:pt idx="7">
                  <c:v>0.98296047135357789</c:v>
                </c:pt>
                <c:pt idx="8">
                  <c:v>1.051816382621225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BD-4CBA-A4BE-5B6CFCEE02F7}"/>
            </c:ext>
          </c:extLst>
        </c:ser>
        <c:ser>
          <c:idx val="1"/>
          <c:order val="1"/>
          <c:tx>
            <c:strRef>
              <c:f>Arkusz3!$C$59</c:f>
              <c:strCache>
                <c:ptCount val="1"/>
                <c:pt idx="0">
                  <c:v>Jałówka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Arkusz3!$D$57:$L$57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Arkusz3!$D$59:$L$59</c:f>
              <c:numCache>
                <c:formatCode>###0.000</c:formatCode>
                <c:ptCount val="9"/>
                <c:pt idx="0">
                  <c:v>0.88349149948018924</c:v>
                </c:pt>
                <c:pt idx="1">
                  <c:v>0.89952819252951555</c:v>
                </c:pt>
                <c:pt idx="2">
                  <c:v>0.94846647438495357</c:v>
                </c:pt>
                <c:pt idx="3">
                  <c:v>0.93910466510362778</c:v>
                </c:pt>
                <c:pt idx="4">
                  <c:v>0.90066455042994531</c:v>
                </c:pt>
                <c:pt idx="5">
                  <c:v>0.91771869186033783</c:v>
                </c:pt>
                <c:pt idx="6">
                  <c:v>0.8475075320309915</c:v>
                </c:pt>
                <c:pt idx="7">
                  <c:v>0.79659426480592765</c:v>
                </c:pt>
                <c:pt idx="8">
                  <c:v>0.74659471437183744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BD-4CBA-A4BE-5B6CFCEE02F7}"/>
            </c:ext>
          </c:extLst>
        </c:ser>
        <c:ser>
          <c:idx val="2"/>
          <c:order val="2"/>
          <c:tx>
            <c:strRef>
              <c:f>Arkusz3!$C$60</c:f>
              <c:strCache>
                <c:ptCount val="1"/>
                <c:pt idx="0">
                  <c:v>Wolec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Arkusz3!$D$57:$L$57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Arkusz3!$D$60:$L$60</c:f>
              <c:numCache>
                <c:formatCode>###0.000</c:formatCode>
                <c:ptCount val="9"/>
                <c:pt idx="0">
                  <c:v>0.95593759170145065</c:v>
                </c:pt>
                <c:pt idx="1">
                  <c:v>0.61875865972330446</c:v>
                </c:pt>
                <c:pt idx="2">
                  <c:v>0.77797718702622554</c:v>
                </c:pt>
                <c:pt idx="3">
                  <c:v>0.83944724064471543</c:v>
                </c:pt>
                <c:pt idx="4">
                  <c:v>0.89659264968275654</c:v>
                </c:pt>
                <c:pt idx="5">
                  <c:v>0.91994154539381057</c:v>
                </c:pt>
                <c:pt idx="6">
                  <c:v>0.91329638744920527</c:v>
                </c:pt>
                <c:pt idx="7">
                  <c:v>0.88763497030251648</c:v>
                </c:pt>
                <c:pt idx="8">
                  <c:v>0.83721757797008756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BD-4CBA-A4BE-5B6CFCEE0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3802448"/>
        <c:axId val="973798128"/>
      </c:lineChart>
      <c:catAx>
        <c:axId val="973802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layout>
            <c:manualLayout>
              <c:xMode val="edge"/>
              <c:yMode val="edge"/>
              <c:x val="0.43509500174021232"/>
              <c:y val="0.88750817448297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73798128"/>
        <c:crosses val="autoZero"/>
        <c:auto val="1"/>
        <c:lblAlgn val="ctr"/>
        <c:lblOffset val="100"/>
        <c:noMultiLvlLbl val="0"/>
      </c:catAx>
      <c:valAx>
        <c:axId val="973798128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Kg/dzień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7380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641854006439017"/>
          <c:y val="0.94945590849719053"/>
          <c:w val="0.27790356863367316"/>
          <c:h val="5.05440915028094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Masa ciała opasów PHF i MM rasy w zależności </a:t>
            </a:r>
          </a:p>
          <a:p>
            <a:pPr>
              <a:defRPr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 gospodarstwa i wieku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'rasaxwiek maca ciała'!$E$6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'rasaxwiek maca ciała'!$D$7:$D$15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ciała'!$E$7:$E$15</c:f>
              <c:numCache>
                <c:formatCode>0.0</c:formatCode>
                <c:ptCount val="9"/>
                <c:pt idx="0">
                  <c:v>75.159000000000006</c:v>
                </c:pt>
                <c:pt idx="1">
                  <c:v>145.756</c:v>
                </c:pt>
                <c:pt idx="2">
                  <c:v>237.964</c:v>
                </c:pt>
                <c:pt idx="3">
                  <c:v>340.65600000000001</c:v>
                </c:pt>
                <c:pt idx="4">
                  <c:v>463.94600000000003</c:v>
                </c:pt>
                <c:pt idx="5">
                  <c:v>557.45799999999997</c:v>
                </c:pt>
                <c:pt idx="6">
                  <c:v>615.995</c:v>
                </c:pt>
                <c:pt idx="7">
                  <c:v>705.96</c:v>
                </c:pt>
                <c:pt idx="8">
                  <c:v>717.54499999999996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89-490B-90C3-CFE2B2A08110}"/>
            </c:ext>
          </c:extLst>
        </c:ser>
        <c:ser>
          <c:idx val="1"/>
          <c:order val="1"/>
          <c:tx>
            <c:strRef>
              <c:f>'rasaxwiek maca ciała'!$F$6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'rasaxwiek maca ciała'!$D$7:$D$15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ciała'!$F$7:$F$15</c:f>
              <c:numCache>
                <c:formatCode>General</c:formatCode>
                <c:ptCount val="9"/>
                <c:pt idx="2" formatCode="0.0">
                  <c:v>155.28846153846189</c:v>
                </c:pt>
                <c:pt idx="3" formatCode="0.0">
                  <c:v>204.59803921568664</c:v>
                </c:pt>
                <c:pt idx="4" formatCode="0.0">
                  <c:v>290.45138888888943</c:v>
                </c:pt>
                <c:pt idx="5" formatCode="0.0">
                  <c:v>363.04126984126964</c:v>
                </c:pt>
                <c:pt idx="6" formatCode="0.0">
                  <c:v>479.57900000000001</c:v>
                </c:pt>
                <c:pt idx="7" formatCode="0.0">
                  <c:v>543.47199999999998</c:v>
                </c:pt>
                <c:pt idx="8" formatCode="0.0">
                  <c:v>649.57100000000003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89-490B-90C3-CFE2B2A08110}"/>
            </c:ext>
          </c:extLst>
        </c:ser>
        <c:ser>
          <c:idx val="2"/>
          <c:order val="2"/>
          <c:tx>
            <c:strRef>
              <c:f>'rasaxwiek maca ciała'!$G$6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'rasaxwiek maca ciała'!$D$7:$D$15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ciała'!$G$7:$G$15</c:f>
              <c:numCache>
                <c:formatCode>0.0</c:formatCode>
                <c:ptCount val="9"/>
                <c:pt idx="0">
                  <c:v>82.4</c:v>
                </c:pt>
                <c:pt idx="1">
                  <c:v>111.45751633986958</c:v>
                </c:pt>
                <c:pt idx="2">
                  <c:v>188.55252525252547</c:v>
                </c:pt>
                <c:pt idx="3">
                  <c:v>262.61421107628064</c:v>
                </c:pt>
                <c:pt idx="4">
                  <c:v>334.25129490392692</c:v>
                </c:pt>
                <c:pt idx="5">
                  <c:v>402.31621621621639</c:v>
                </c:pt>
                <c:pt idx="6">
                  <c:v>476.96843434343486</c:v>
                </c:pt>
                <c:pt idx="7">
                  <c:v>552.31481481481501</c:v>
                </c:pt>
                <c:pt idx="8">
                  <c:v>594.5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89-490B-90C3-CFE2B2A08110}"/>
            </c:ext>
          </c:extLst>
        </c:ser>
        <c:ser>
          <c:idx val="3"/>
          <c:order val="3"/>
          <c:tx>
            <c:strRef>
              <c:f>'rasaxwiek maca ciała'!$H$6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'rasaxwiek maca ciała'!$D$7:$D$15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ciała'!$H$7:$H$15</c:f>
              <c:numCache>
                <c:formatCode>0.0</c:formatCode>
                <c:ptCount val="9"/>
                <c:pt idx="0">
                  <c:v>94.468999999999994</c:v>
                </c:pt>
                <c:pt idx="1">
                  <c:v>169.80600000000001</c:v>
                </c:pt>
                <c:pt idx="2">
                  <c:v>254.00299999999999</c:v>
                </c:pt>
                <c:pt idx="3">
                  <c:v>362.48899999999998</c:v>
                </c:pt>
                <c:pt idx="4">
                  <c:v>460.39699999999999</c:v>
                </c:pt>
                <c:pt idx="5">
                  <c:v>529.37599999999998</c:v>
                </c:pt>
                <c:pt idx="6">
                  <c:v>603.15899999999999</c:v>
                </c:pt>
                <c:pt idx="7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89-490B-90C3-CFE2B2A08110}"/>
            </c:ext>
          </c:extLst>
        </c:ser>
        <c:ser>
          <c:idx val="4"/>
          <c:order val="4"/>
          <c:tx>
            <c:strRef>
              <c:f>'rasaxwiek maca ciała'!$I$6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'rasaxwiek maca ciała'!$D$7:$D$15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ciała'!$I$7:$I$15</c:f>
              <c:numCache>
                <c:formatCode>0.0</c:formatCode>
                <c:ptCount val="9"/>
                <c:pt idx="0">
                  <c:v>74.150000000000006</c:v>
                </c:pt>
                <c:pt idx="1">
                  <c:v>134.56299999999999</c:v>
                </c:pt>
                <c:pt idx="2">
                  <c:v>232.18899999999999</c:v>
                </c:pt>
                <c:pt idx="3">
                  <c:v>354.375</c:v>
                </c:pt>
                <c:pt idx="4">
                  <c:v>464.31700000000001</c:v>
                </c:pt>
                <c:pt idx="5">
                  <c:v>566.08299999999997</c:v>
                </c:pt>
                <c:pt idx="6">
                  <c:v>611.57100000000003</c:v>
                </c:pt>
                <c:pt idx="7">
                  <c:v>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89-490B-90C3-CFE2B2A08110}"/>
            </c:ext>
          </c:extLst>
        </c:ser>
        <c:ser>
          <c:idx val="5"/>
          <c:order val="5"/>
          <c:tx>
            <c:strRef>
              <c:f>'rasaxwiek maca ciała'!$J$6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'rasaxwiek maca ciała'!$D$7:$D$15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ciała'!$J$7:$J$15</c:f>
              <c:numCache>
                <c:formatCode>0.0</c:formatCode>
                <c:ptCount val="9"/>
                <c:pt idx="1">
                  <c:v>100.5</c:v>
                </c:pt>
                <c:pt idx="2">
                  <c:v>168.304</c:v>
                </c:pt>
                <c:pt idx="3">
                  <c:v>233.29166666666711</c:v>
                </c:pt>
                <c:pt idx="4">
                  <c:v>325.62463768115947</c:v>
                </c:pt>
                <c:pt idx="5">
                  <c:v>422.53663003663013</c:v>
                </c:pt>
                <c:pt idx="6">
                  <c:v>519.04166666666697</c:v>
                </c:pt>
                <c:pt idx="7">
                  <c:v>609.59259259259977</c:v>
                </c:pt>
                <c:pt idx="8">
                  <c:v>674.952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889-490B-90C3-CFE2B2A08110}"/>
            </c:ext>
          </c:extLst>
        </c:ser>
        <c:ser>
          <c:idx val="6"/>
          <c:order val="6"/>
          <c:tx>
            <c:strRef>
              <c:f>'rasaxwiek maca ciała'!$K$6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'rasaxwiek maca ciała'!$D$7:$D$15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ciała'!$K$7:$K$15</c:f>
              <c:numCache>
                <c:formatCode>0.0</c:formatCode>
                <c:ptCount val="9"/>
                <c:pt idx="0">
                  <c:v>107.75</c:v>
                </c:pt>
                <c:pt idx="1">
                  <c:v>151</c:v>
                </c:pt>
                <c:pt idx="2">
                  <c:v>219.37222222222442</c:v>
                </c:pt>
                <c:pt idx="3">
                  <c:v>328.39935587761545</c:v>
                </c:pt>
                <c:pt idx="4">
                  <c:v>424.95117845117881</c:v>
                </c:pt>
                <c:pt idx="5">
                  <c:v>518.55412186379942</c:v>
                </c:pt>
                <c:pt idx="6">
                  <c:v>598.20980392156525</c:v>
                </c:pt>
                <c:pt idx="7">
                  <c:v>674.97101449273953</c:v>
                </c:pt>
                <c:pt idx="8">
                  <c:v>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89-490B-90C3-CFE2B2A08110}"/>
            </c:ext>
          </c:extLst>
        </c:ser>
        <c:ser>
          <c:idx val="7"/>
          <c:order val="7"/>
          <c:tx>
            <c:strRef>
              <c:f>'rasaxwiek maca ciała'!$L$6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'rasaxwiek maca ciała'!$D$7:$D$15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ciała'!$L$7:$L$15</c:f>
              <c:numCache>
                <c:formatCode>0.0</c:formatCode>
                <c:ptCount val="9"/>
                <c:pt idx="0">
                  <c:v>125.492</c:v>
                </c:pt>
                <c:pt idx="1">
                  <c:v>183.964</c:v>
                </c:pt>
                <c:pt idx="2">
                  <c:v>323.88499999999999</c:v>
                </c:pt>
                <c:pt idx="3">
                  <c:v>396.16500000000002</c:v>
                </c:pt>
                <c:pt idx="4">
                  <c:v>480.839</c:v>
                </c:pt>
                <c:pt idx="5">
                  <c:v>557.77200000000005</c:v>
                </c:pt>
                <c:pt idx="6">
                  <c:v>642.21100000000001</c:v>
                </c:pt>
                <c:pt idx="7">
                  <c:v>734.16399999999999</c:v>
                </c:pt>
                <c:pt idx="8">
                  <c:v>846.64499999999998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89-490B-90C3-CFE2B2A08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061104"/>
        <c:axId val="336056784"/>
      </c:barChart>
      <c:catAx>
        <c:axId val="336061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056784"/>
        <c:crosses val="autoZero"/>
        <c:auto val="1"/>
        <c:lblAlgn val="ctr"/>
        <c:lblOffset val="100"/>
        <c:noMultiLvlLbl val="0"/>
      </c:catAx>
      <c:valAx>
        <c:axId val="33605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kilogramy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06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10271047702588"/>
          <c:y val="0.93196293171686873"/>
          <c:w val="0.26667860743128896"/>
          <c:h val="4.73690788651418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Masa ciała opasów rasy MM i MMM w zależności od gospodarstwa i wieku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'rasaxwiek maca ciała'!$E$17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'rasaxwiek maca ciała'!$D$18:$D$26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ciała'!$E$18:$E$26</c:f>
              <c:numCache>
                <c:formatCode>General</c:formatCode>
                <c:ptCount val="9"/>
                <c:pt idx="2" formatCode="0.0">
                  <c:v>235.45</c:v>
                </c:pt>
                <c:pt idx="3" formatCode="0.0">
                  <c:v>338</c:v>
                </c:pt>
                <c:pt idx="4" formatCode="0.0">
                  <c:v>469.41199999999998</c:v>
                </c:pt>
                <c:pt idx="5" formatCode="0.0">
                  <c:v>506.2</c:v>
                </c:pt>
                <c:pt idx="6" formatCode="0.0">
                  <c:v>577.93799999999999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58-4034-9D6B-B59A80B092D8}"/>
            </c:ext>
          </c:extLst>
        </c:ser>
        <c:ser>
          <c:idx val="1"/>
          <c:order val="1"/>
          <c:tx>
            <c:strRef>
              <c:f>'rasaxwiek maca ciała'!$F$17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'rasaxwiek maca ciała'!$D$18:$D$26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ciała'!$F$18:$F$26</c:f>
              <c:numCache>
                <c:formatCode>0.0</c:formatCode>
                <c:ptCount val="9"/>
                <c:pt idx="1">
                  <c:v>119.5</c:v>
                </c:pt>
                <c:pt idx="2">
                  <c:v>163.31965811965756</c:v>
                </c:pt>
                <c:pt idx="3">
                  <c:v>219.79206349206333</c:v>
                </c:pt>
                <c:pt idx="4">
                  <c:v>289.1014957264959</c:v>
                </c:pt>
                <c:pt idx="5">
                  <c:v>382.47402597402663</c:v>
                </c:pt>
                <c:pt idx="6">
                  <c:v>461.45833333333394</c:v>
                </c:pt>
                <c:pt idx="7">
                  <c:v>531.48717948719002</c:v>
                </c:pt>
                <c:pt idx="8">
                  <c:v>589.55555555556384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58-4034-9D6B-B59A80B092D8}"/>
            </c:ext>
          </c:extLst>
        </c:ser>
        <c:ser>
          <c:idx val="2"/>
          <c:order val="2"/>
          <c:tx>
            <c:strRef>
              <c:f>'rasaxwiek maca ciała'!$G$17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'rasaxwiek maca ciała'!$D$18:$D$26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ciała'!$G$18:$G$26</c:f>
              <c:numCache>
                <c:formatCode>0.0</c:formatCode>
                <c:ptCount val="9"/>
                <c:pt idx="0">
                  <c:v>86</c:v>
                </c:pt>
                <c:pt idx="1">
                  <c:v>122.20502645502665</c:v>
                </c:pt>
                <c:pt idx="2">
                  <c:v>242.52462121212147</c:v>
                </c:pt>
                <c:pt idx="3">
                  <c:v>296.06666666666706</c:v>
                </c:pt>
                <c:pt idx="4">
                  <c:v>373.09074074074096</c:v>
                </c:pt>
                <c:pt idx="5">
                  <c:v>460.48571428571449</c:v>
                </c:pt>
                <c:pt idx="6">
                  <c:v>502.24761904761999</c:v>
                </c:pt>
                <c:pt idx="7">
                  <c:v>596.18333333333635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58-4034-9D6B-B59A80B092D8}"/>
            </c:ext>
          </c:extLst>
        </c:ser>
        <c:ser>
          <c:idx val="3"/>
          <c:order val="3"/>
          <c:tx>
            <c:strRef>
              <c:f>'rasaxwiek maca ciała'!$H$17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'rasaxwiek maca ciała'!$D$18:$D$26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ciała'!$H$18:$H$26</c:f>
              <c:numCache>
                <c:formatCode>0.0</c:formatCode>
                <c:ptCount val="9"/>
                <c:pt idx="0">
                  <c:v>84.938000000000002</c:v>
                </c:pt>
                <c:pt idx="1">
                  <c:v>164.595</c:v>
                </c:pt>
                <c:pt idx="2">
                  <c:v>251.548</c:v>
                </c:pt>
                <c:pt idx="3">
                  <c:v>379.72199999999998</c:v>
                </c:pt>
                <c:pt idx="4">
                  <c:v>484.33300000000003</c:v>
                </c:pt>
                <c:pt idx="5">
                  <c:v>560.33299999999997</c:v>
                </c:pt>
                <c:pt idx="6">
                  <c:v>648</c:v>
                </c:pt>
                <c:pt idx="7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58-4034-9D6B-B59A80B092D8}"/>
            </c:ext>
          </c:extLst>
        </c:ser>
        <c:ser>
          <c:idx val="4"/>
          <c:order val="4"/>
          <c:tx>
            <c:strRef>
              <c:f>'rasaxwiek maca ciała'!$I$17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'rasaxwiek maca ciała'!$D$18:$D$26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ciała'!$I$18:$I$26</c:f>
              <c:numCache>
                <c:formatCode>0.0</c:formatCode>
                <c:ptCount val="9"/>
                <c:pt idx="0">
                  <c:v>83.927777777778942</c:v>
                </c:pt>
                <c:pt idx="1">
                  <c:v>143.56944444444466</c:v>
                </c:pt>
                <c:pt idx="2">
                  <c:v>227.4916666666669</c:v>
                </c:pt>
                <c:pt idx="3">
                  <c:v>357.74229691876769</c:v>
                </c:pt>
                <c:pt idx="4">
                  <c:v>464.0614035087724</c:v>
                </c:pt>
                <c:pt idx="5">
                  <c:v>564.47222222222251</c:v>
                </c:pt>
                <c:pt idx="6">
                  <c:v>635.56200000000001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58-4034-9D6B-B59A80B092D8}"/>
            </c:ext>
          </c:extLst>
        </c:ser>
        <c:ser>
          <c:idx val="5"/>
          <c:order val="5"/>
          <c:tx>
            <c:strRef>
              <c:f>'rasaxwiek maca ciała'!$J$17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'rasaxwiek maca ciała'!$D$18:$D$26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ciała'!$J$18:$J$26</c:f>
              <c:numCache>
                <c:formatCode>0.0</c:formatCode>
                <c:ptCount val="9"/>
                <c:pt idx="1">
                  <c:v>116.5</c:v>
                </c:pt>
                <c:pt idx="2">
                  <c:v>162.94399999999999</c:v>
                </c:pt>
                <c:pt idx="3">
                  <c:v>243</c:v>
                </c:pt>
                <c:pt idx="4">
                  <c:v>332.66699999999997</c:v>
                </c:pt>
                <c:pt idx="5">
                  <c:v>435.12099999999998</c:v>
                </c:pt>
                <c:pt idx="6">
                  <c:v>516.13900000000001</c:v>
                </c:pt>
                <c:pt idx="7">
                  <c:v>597.77800000000002</c:v>
                </c:pt>
                <c:pt idx="8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58-4034-9D6B-B59A80B092D8}"/>
            </c:ext>
          </c:extLst>
        </c:ser>
        <c:ser>
          <c:idx val="6"/>
          <c:order val="6"/>
          <c:tx>
            <c:strRef>
              <c:f>'rasaxwiek maca ciała'!$K$17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'rasaxwiek maca ciała'!$D$18:$D$26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ciała'!$K$18:$K$26</c:f>
              <c:numCache>
                <c:formatCode>0.0</c:formatCode>
                <c:ptCount val="9"/>
                <c:pt idx="0">
                  <c:v>102.1</c:v>
                </c:pt>
                <c:pt idx="1">
                  <c:v>124.357</c:v>
                </c:pt>
                <c:pt idx="2">
                  <c:v>226.93981481478005</c:v>
                </c:pt>
                <c:pt idx="3">
                  <c:v>326.82870370371734</c:v>
                </c:pt>
                <c:pt idx="4">
                  <c:v>453.08043919322171</c:v>
                </c:pt>
                <c:pt idx="5">
                  <c:v>558.01715686273644</c:v>
                </c:pt>
                <c:pt idx="6">
                  <c:v>655.02478632479699</c:v>
                </c:pt>
                <c:pt idx="7">
                  <c:v>734.49999999999818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58-4034-9D6B-B59A80B092D8}"/>
            </c:ext>
          </c:extLst>
        </c:ser>
        <c:ser>
          <c:idx val="7"/>
          <c:order val="7"/>
          <c:tx>
            <c:strRef>
              <c:f>'rasaxwiek maca ciała'!$L$17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'rasaxwiek maca ciała'!$D$18:$D$26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'rasaxwiek maca ciała'!$L$18:$L$26</c:f>
              <c:numCache>
                <c:formatCode>0.0</c:formatCode>
                <c:ptCount val="9"/>
                <c:pt idx="0">
                  <c:v>125.492</c:v>
                </c:pt>
                <c:pt idx="1">
                  <c:v>183.964</c:v>
                </c:pt>
                <c:pt idx="2">
                  <c:v>323.88499999999999</c:v>
                </c:pt>
                <c:pt idx="3">
                  <c:v>396.16500000000002</c:v>
                </c:pt>
                <c:pt idx="4">
                  <c:v>480.839</c:v>
                </c:pt>
                <c:pt idx="5">
                  <c:v>557.77200000000005</c:v>
                </c:pt>
                <c:pt idx="6">
                  <c:v>642.21100000000001</c:v>
                </c:pt>
                <c:pt idx="7">
                  <c:v>734.16399999999999</c:v>
                </c:pt>
                <c:pt idx="8">
                  <c:v>846.64499999999998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58-4034-9D6B-B59A80B09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304032"/>
        <c:axId val="331302112"/>
      </c:barChart>
      <c:catAx>
        <c:axId val="331304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1302112"/>
        <c:crosses val="autoZero"/>
        <c:auto val="1"/>
        <c:lblAlgn val="ctr"/>
        <c:lblOffset val="100"/>
        <c:noMultiLvlLbl val="0"/>
      </c:catAx>
      <c:valAx>
        <c:axId val="33130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Kilogramy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1304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377539492553288"/>
          <c:y val="0.92209346875554388"/>
          <c:w val="0.32623299962685676"/>
          <c:h val="5.42404415086070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Przyrosty</a:t>
            </a:r>
            <a:r>
              <a:rPr lang="pl-PL" sz="2400" b="1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dobowe opasów rasy PHF i MMM w zależności od gospodarstwa i wieku </a:t>
            </a:r>
            <a:endParaRPr lang="pl-PL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'przyrosty rasaxwiekxgopso'!$E$5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rasaxwiekxgopso'!$D$6:$D$14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rasaxwiekxgopso'!$E$6:$E$14</c:f>
              <c:numCache>
                <c:formatCode>General</c:formatCode>
                <c:ptCount val="9"/>
                <c:pt idx="0">
                  <c:v>0.81499999999999995</c:v>
                </c:pt>
                <c:pt idx="1">
                  <c:v>0.82199999999999995</c:v>
                </c:pt>
                <c:pt idx="2">
                  <c:v>0.86399999999999999</c:v>
                </c:pt>
                <c:pt idx="3">
                  <c:v>0.95799999999999996</c:v>
                </c:pt>
                <c:pt idx="4">
                  <c:v>1.036</c:v>
                </c:pt>
                <c:pt idx="5">
                  <c:v>1.046</c:v>
                </c:pt>
                <c:pt idx="6">
                  <c:v>0.99299999999999999</c:v>
                </c:pt>
                <c:pt idx="7">
                  <c:v>0.98499999999999999</c:v>
                </c:pt>
                <c:pt idx="8">
                  <c:v>0.92400000000000004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C4-49D2-9894-66FDCFE36006}"/>
            </c:ext>
          </c:extLst>
        </c:ser>
        <c:ser>
          <c:idx val="1"/>
          <c:order val="1"/>
          <c:tx>
            <c:strRef>
              <c:f>'przyrosty rasaxwiekxgopso'!$F$5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rasaxwiekxgopso'!$D$6:$D$14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rasaxwiekxgopso'!$F$6:$F$14</c:f>
              <c:numCache>
                <c:formatCode>General</c:formatCode>
                <c:ptCount val="9"/>
                <c:pt idx="2" formatCode="###0.000">
                  <c:v>0.49857014213557405</c:v>
                </c:pt>
                <c:pt idx="3" formatCode="###0.000">
                  <c:v>0.53461555627754542</c:v>
                </c:pt>
                <c:pt idx="4" formatCode="###0.000">
                  <c:v>0.61094089329322143</c:v>
                </c:pt>
                <c:pt idx="5" formatCode="###0.000">
                  <c:v>0.66446546504276638</c:v>
                </c:pt>
                <c:pt idx="6">
                  <c:v>0.748</c:v>
                </c:pt>
                <c:pt idx="7">
                  <c:v>0.753</c:v>
                </c:pt>
                <c:pt idx="8">
                  <c:v>0.78200000000000003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C4-49D2-9894-66FDCFE36006}"/>
            </c:ext>
          </c:extLst>
        </c:ser>
        <c:ser>
          <c:idx val="2"/>
          <c:order val="2"/>
          <c:tx>
            <c:strRef>
              <c:f>'przyrosty rasaxwiekxgopso'!$G$5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rasaxwiekxgopso'!$D$6:$D$14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rasaxwiekxgopso'!$G$6:$G$14</c:f>
              <c:numCache>
                <c:formatCode>###0.000</c:formatCode>
                <c:ptCount val="9"/>
                <c:pt idx="0" formatCode="General">
                  <c:v>0.65300000000000002</c:v>
                </c:pt>
                <c:pt idx="1">
                  <c:v>0.48165740776002208</c:v>
                </c:pt>
                <c:pt idx="2">
                  <c:v>0.64172504100786898</c:v>
                </c:pt>
                <c:pt idx="3">
                  <c:v>0.69632997358325011</c:v>
                </c:pt>
                <c:pt idx="4">
                  <c:v>0.72390684578013564</c:v>
                </c:pt>
                <c:pt idx="5">
                  <c:v>0.73379886464226818</c:v>
                </c:pt>
                <c:pt idx="6">
                  <c:v>0.74806001835441649</c:v>
                </c:pt>
                <c:pt idx="7">
                  <c:v>0.76094115081615266</c:v>
                </c:pt>
                <c:pt idx="8" formatCode="General">
                  <c:v>0.752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C4-49D2-9894-66FDCFE36006}"/>
            </c:ext>
          </c:extLst>
        </c:ser>
        <c:ser>
          <c:idx val="3"/>
          <c:order val="3"/>
          <c:tx>
            <c:strRef>
              <c:f>'przyrosty rasaxwiekxgopso'!$H$5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rasaxwiekxgopso'!$D$6:$D$14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rasaxwiekxgopso'!$H$6:$H$14</c:f>
              <c:numCache>
                <c:formatCode>General</c:formatCode>
                <c:ptCount val="9"/>
                <c:pt idx="0">
                  <c:v>1.151</c:v>
                </c:pt>
                <c:pt idx="1">
                  <c:v>0.98</c:v>
                </c:pt>
                <c:pt idx="2">
                  <c:v>0.95099999999999996</c:v>
                </c:pt>
                <c:pt idx="3">
                  <c:v>1.0249999999999999</c:v>
                </c:pt>
                <c:pt idx="4">
                  <c:v>1.046</c:v>
                </c:pt>
                <c:pt idx="5">
                  <c:v>1.0209999999999999</c:v>
                </c:pt>
                <c:pt idx="6">
                  <c:v>0.97599999999999998</c:v>
                </c:pt>
                <c:pt idx="7">
                  <c:v>0.88300000000000001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3C4-49D2-9894-66FDCFE36006}"/>
            </c:ext>
          </c:extLst>
        </c:ser>
        <c:ser>
          <c:idx val="4"/>
          <c:order val="4"/>
          <c:tx>
            <c:strRef>
              <c:f>'przyrosty rasaxwiekxgopso'!$I$5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rasaxwiekxgopso'!$D$6:$D$14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rasaxwiekxgopso'!$I$6:$I$14</c:f>
              <c:numCache>
                <c:formatCode>General</c:formatCode>
                <c:ptCount val="9"/>
                <c:pt idx="0">
                  <c:v>1.0309999999999999</c:v>
                </c:pt>
                <c:pt idx="1">
                  <c:v>0.64400000000000002</c:v>
                </c:pt>
                <c:pt idx="2">
                  <c:v>0.82899999999999996</c:v>
                </c:pt>
                <c:pt idx="3">
                  <c:v>0.97699999999999998</c:v>
                </c:pt>
                <c:pt idx="4">
                  <c:v>1.0589999999999999</c:v>
                </c:pt>
                <c:pt idx="5">
                  <c:v>1.0629999999999999</c:v>
                </c:pt>
                <c:pt idx="6">
                  <c:v>1.008</c:v>
                </c:pt>
                <c:pt idx="7">
                  <c:v>1.1060000000000001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3C4-49D2-9894-66FDCFE36006}"/>
            </c:ext>
          </c:extLst>
        </c:ser>
        <c:ser>
          <c:idx val="5"/>
          <c:order val="5"/>
          <c:tx>
            <c:strRef>
              <c:f>'przyrosty rasaxwiekxgopso'!$J$5</c:f>
              <c:strCache>
                <c:ptCount val="1"/>
                <c:pt idx="0">
                  <c:v>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rasaxwiekxgopso'!$D$6:$D$14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rasaxwiekxgopso'!$J$6:$J$14</c:f>
              <c:numCache>
                <c:formatCode>General</c:formatCode>
                <c:ptCount val="9"/>
                <c:pt idx="1">
                  <c:v>0.42099999999999999</c:v>
                </c:pt>
                <c:pt idx="2">
                  <c:v>0.53400000000000003</c:v>
                </c:pt>
                <c:pt idx="3" formatCode="###0.000">
                  <c:v>0.60584239810397311</c:v>
                </c:pt>
                <c:pt idx="4" formatCode="###0.000">
                  <c:v>0.70508976632938181</c:v>
                </c:pt>
                <c:pt idx="5" formatCode="###0.000">
                  <c:v>0.77319063332222904</c:v>
                </c:pt>
                <c:pt idx="6" formatCode="###0.000">
                  <c:v>0.8232729231000453</c:v>
                </c:pt>
                <c:pt idx="7" formatCode="###0.000">
                  <c:v>0.85022283689721312</c:v>
                </c:pt>
                <c:pt idx="8">
                  <c:v>0.83099999999999996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3C4-49D2-9894-66FDCFE36006}"/>
            </c:ext>
          </c:extLst>
        </c:ser>
        <c:ser>
          <c:idx val="6"/>
          <c:order val="6"/>
          <c:tx>
            <c:strRef>
              <c:f>'przyrosty rasaxwiekxgopso'!$K$5</c:f>
              <c:strCache>
                <c:ptCount val="1"/>
                <c:pt idx="0">
                  <c:v>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rasaxwiekxgopso'!$D$6:$D$14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rasaxwiekxgopso'!$K$6:$K$14</c:f>
              <c:numCache>
                <c:formatCode>General</c:formatCode>
                <c:ptCount val="9"/>
                <c:pt idx="0">
                  <c:v>0.82099999999999995</c:v>
                </c:pt>
                <c:pt idx="1">
                  <c:v>0.72399999999999998</c:v>
                </c:pt>
                <c:pt idx="2" formatCode="###0.000">
                  <c:v>0.81988405000820441</c:v>
                </c:pt>
                <c:pt idx="3" formatCode="###0.000">
                  <c:v>0.9138887787780734</c:v>
                </c:pt>
                <c:pt idx="4" formatCode="###0.000">
                  <c:v>0.95124364961737362</c:v>
                </c:pt>
                <c:pt idx="5" formatCode="###0.000">
                  <c:v>0.96838159731989149</c:v>
                </c:pt>
                <c:pt idx="6" formatCode="###0.000">
                  <c:v>0.95770414405270832</c:v>
                </c:pt>
                <c:pt idx="7" formatCode="###0.000">
                  <c:v>0.95993171597188776</c:v>
                </c:pt>
                <c:pt idx="8">
                  <c:v>0.93400000000000005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3C4-49D2-9894-66FDCFE36006}"/>
            </c:ext>
          </c:extLst>
        </c:ser>
        <c:ser>
          <c:idx val="7"/>
          <c:order val="7"/>
          <c:tx>
            <c:strRef>
              <c:f>'przyrosty rasaxwiekxgopso'!$L$5</c:f>
              <c:strCache>
                <c:ptCount val="1"/>
                <c:pt idx="0">
                  <c:v>8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rasaxwiekxgopso'!$D$6:$D$14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rasaxwiekxgopso'!$L$6:$L$14</c:f>
              <c:numCache>
                <c:formatCode>General</c:formatCode>
                <c:ptCount val="9"/>
                <c:pt idx="0">
                  <c:v>1.0249999999999999</c:v>
                </c:pt>
                <c:pt idx="1">
                  <c:v>1.1100000000000001</c:v>
                </c:pt>
                <c:pt idx="2">
                  <c:v>1.177</c:v>
                </c:pt>
                <c:pt idx="3">
                  <c:v>1.1160000000000001</c:v>
                </c:pt>
                <c:pt idx="4">
                  <c:v>1.044</c:v>
                </c:pt>
                <c:pt idx="5">
                  <c:v>1.046</c:v>
                </c:pt>
                <c:pt idx="6">
                  <c:v>0.95199999999999996</c:v>
                </c:pt>
                <c:pt idx="7">
                  <c:v>0.94499999999999995</c:v>
                </c:pt>
                <c:pt idx="8">
                  <c:v>1.06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3C4-49D2-9894-66FDCFE360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6066384"/>
        <c:axId val="336064944"/>
      </c:lineChart>
      <c:catAx>
        <c:axId val="336066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064944"/>
        <c:crosses val="autoZero"/>
        <c:auto val="1"/>
        <c:lblAlgn val="ctr"/>
        <c:lblOffset val="100"/>
        <c:noMultiLvlLbl val="0"/>
      </c:catAx>
      <c:valAx>
        <c:axId val="336064944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Kg/dzień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06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Przyrosty dobowe opasów rasy MM i MMM w zależności od gospodarstwa i wieku </a:t>
            </a:r>
          </a:p>
        </c:rich>
      </c:tx>
      <c:layout>
        <c:manualLayout>
          <c:xMode val="edge"/>
          <c:yMode val="edge"/>
          <c:x val="0.12936789151356082"/>
          <c:y val="3.40788072417465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'przyrosty rasaxwiekxgopso'!$E$16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rasaxwiekxgopso'!$D$17:$D$25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rasaxwiekxgopso'!$E$17:$E$25</c:f>
              <c:numCache>
                <c:formatCode>General</c:formatCode>
                <c:ptCount val="9"/>
                <c:pt idx="2">
                  <c:v>0.90700000000000003</c:v>
                </c:pt>
                <c:pt idx="3">
                  <c:v>0.95899999999999996</c:v>
                </c:pt>
                <c:pt idx="4">
                  <c:v>1.016</c:v>
                </c:pt>
                <c:pt idx="5">
                  <c:v>0.96199999999999997</c:v>
                </c:pt>
                <c:pt idx="6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E3-410B-BEF1-0ADB2A9C000C}"/>
            </c:ext>
          </c:extLst>
        </c:ser>
        <c:ser>
          <c:idx val="1"/>
          <c:order val="1"/>
          <c:tx>
            <c:strRef>
              <c:f>'przyrosty rasaxwiekxgopso'!$F$16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rasaxwiekxgopso'!$D$17:$D$25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rasaxwiekxgopso'!$F$17:$F$25</c:f>
              <c:numCache>
                <c:formatCode>General</c:formatCode>
                <c:ptCount val="9"/>
                <c:pt idx="1">
                  <c:v>0.46600000000000003</c:v>
                </c:pt>
                <c:pt idx="2" formatCode="###0.000">
                  <c:v>0.53000846792953404</c:v>
                </c:pt>
                <c:pt idx="3" formatCode="###0.000">
                  <c:v>0.57384194671376387</c:v>
                </c:pt>
                <c:pt idx="4" formatCode="###0.000">
                  <c:v>0.62214107852075939</c:v>
                </c:pt>
                <c:pt idx="5" formatCode="###0.000">
                  <c:v>0.69748670036071792</c:v>
                </c:pt>
                <c:pt idx="6" formatCode="###0.000">
                  <c:v>0.7187201928039636</c:v>
                </c:pt>
                <c:pt idx="7" formatCode="###0.000">
                  <c:v>0.72722244286150628</c:v>
                </c:pt>
                <c:pt idx="8" formatCode="###0.000">
                  <c:v>0.71604602089882308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E3-410B-BEF1-0ADB2A9C000C}"/>
            </c:ext>
          </c:extLst>
        </c:ser>
        <c:ser>
          <c:idx val="2"/>
          <c:order val="2"/>
          <c:tx>
            <c:strRef>
              <c:f>'przyrosty rasaxwiekxgopso'!$G$16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rasaxwiekxgopso'!$D$17:$D$25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rasaxwiekxgopso'!$G$17:$G$25</c:f>
              <c:numCache>
                <c:formatCode>###0.000</c:formatCode>
                <c:ptCount val="9"/>
                <c:pt idx="0" formatCode="General">
                  <c:v>0.59699999999999998</c:v>
                </c:pt>
                <c:pt idx="1">
                  <c:v>0.60495229309706777</c:v>
                </c:pt>
                <c:pt idx="2">
                  <c:v>0.8537595543434634</c:v>
                </c:pt>
                <c:pt idx="3">
                  <c:v>0.80926299911603672</c:v>
                </c:pt>
                <c:pt idx="4">
                  <c:v>0.81578432009260948</c:v>
                </c:pt>
                <c:pt idx="5">
                  <c:v>0.84264889600046389</c:v>
                </c:pt>
                <c:pt idx="6">
                  <c:v>0.78817507636908812</c:v>
                </c:pt>
                <c:pt idx="7">
                  <c:v>0.82882251207262547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E3-410B-BEF1-0ADB2A9C000C}"/>
            </c:ext>
          </c:extLst>
        </c:ser>
        <c:ser>
          <c:idx val="3"/>
          <c:order val="3"/>
          <c:tx>
            <c:strRef>
              <c:f>'przyrosty rasaxwiekxgopso'!$H$16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rasaxwiekxgopso'!$D$17:$D$25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rasaxwiekxgopso'!$H$17:$H$25</c:f>
              <c:numCache>
                <c:formatCode>General</c:formatCode>
                <c:ptCount val="9"/>
                <c:pt idx="0">
                  <c:v>0.93899999999999995</c:v>
                </c:pt>
                <c:pt idx="1">
                  <c:v>0.92</c:v>
                </c:pt>
                <c:pt idx="2">
                  <c:v>0.93</c:v>
                </c:pt>
                <c:pt idx="3">
                  <c:v>1.0660000000000001</c:v>
                </c:pt>
                <c:pt idx="4">
                  <c:v>1.103</c:v>
                </c:pt>
                <c:pt idx="5">
                  <c:v>1.0860000000000001</c:v>
                </c:pt>
                <c:pt idx="6">
                  <c:v>1.0529999999999999</c:v>
                </c:pt>
                <c:pt idx="7">
                  <c:v>0.97499999999999998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DE3-410B-BEF1-0ADB2A9C000C}"/>
            </c:ext>
          </c:extLst>
        </c:ser>
        <c:ser>
          <c:idx val="4"/>
          <c:order val="4"/>
          <c:tx>
            <c:strRef>
              <c:f>'przyrosty rasaxwiekxgopso'!$I$16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rasaxwiekxgopso'!$D$17:$D$25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rasaxwiekxgopso'!$I$17:$I$25</c:f>
              <c:numCache>
                <c:formatCode>###0.000</c:formatCode>
                <c:ptCount val="9"/>
                <c:pt idx="0">
                  <c:v>1.0734507684768877</c:v>
                </c:pt>
                <c:pt idx="1">
                  <c:v>0.73605648884116626</c:v>
                </c:pt>
                <c:pt idx="2">
                  <c:v>0.8475427271201148</c:v>
                </c:pt>
                <c:pt idx="3">
                  <c:v>0.99510210978221336</c:v>
                </c:pt>
                <c:pt idx="4">
                  <c:v>1.0361625147317421</c:v>
                </c:pt>
                <c:pt idx="5">
                  <c:v>1.0647111643170843</c:v>
                </c:pt>
                <c:pt idx="6" formatCode="General">
                  <c:v>1.04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DE3-410B-BEF1-0ADB2A9C000C}"/>
            </c:ext>
          </c:extLst>
        </c:ser>
        <c:ser>
          <c:idx val="5"/>
          <c:order val="5"/>
          <c:tx>
            <c:strRef>
              <c:f>'przyrosty rasaxwiekxgopso'!$J$16</c:f>
              <c:strCache>
                <c:ptCount val="1"/>
                <c:pt idx="0">
                  <c:v>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rasaxwiekxgopso'!$D$17:$D$25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rasaxwiekxgopso'!$J$17:$J$25</c:f>
              <c:numCache>
                <c:formatCode>General</c:formatCode>
                <c:ptCount val="9"/>
                <c:pt idx="1">
                  <c:v>0.46</c:v>
                </c:pt>
                <c:pt idx="2">
                  <c:v>0.53</c:v>
                </c:pt>
                <c:pt idx="3">
                  <c:v>0.60599999999999998</c:v>
                </c:pt>
                <c:pt idx="4">
                  <c:v>0.72199999999999998</c:v>
                </c:pt>
                <c:pt idx="5">
                  <c:v>0.79300000000000004</c:v>
                </c:pt>
                <c:pt idx="6">
                  <c:v>0.82099999999999995</c:v>
                </c:pt>
                <c:pt idx="7">
                  <c:v>0.83399999999999996</c:v>
                </c:pt>
                <c:pt idx="8">
                  <c:v>0.71799999999999997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DE3-410B-BEF1-0ADB2A9C000C}"/>
            </c:ext>
          </c:extLst>
        </c:ser>
        <c:ser>
          <c:idx val="6"/>
          <c:order val="6"/>
          <c:tx>
            <c:strRef>
              <c:f>'przyrosty rasaxwiekxgopso'!$K$16</c:f>
              <c:strCache>
                <c:ptCount val="1"/>
                <c:pt idx="0">
                  <c:v>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rasaxwiekxgopso'!$D$17:$D$25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rasaxwiekxgopso'!$K$17:$K$25</c:f>
              <c:numCache>
                <c:formatCode>General</c:formatCode>
                <c:ptCount val="9"/>
                <c:pt idx="0">
                  <c:v>0.78700000000000003</c:v>
                </c:pt>
                <c:pt idx="1">
                  <c:v>0.71199999999999997</c:v>
                </c:pt>
                <c:pt idx="2" formatCode="###0.000">
                  <c:v>0.82341808565302044</c:v>
                </c:pt>
                <c:pt idx="3" formatCode="###0.000">
                  <c:v>0.92461884833489383</c:v>
                </c:pt>
                <c:pt idx="4" formatCode="###0.000">
                  <c:v>1.0211189771697451</c:v>
                </c:pt>
                <c:pt idx="5" formatCode="###0.000">
                  <c:v>1.0499147325388951</c:v>
                </c:pt>
                <c:pt idx="6" formatCode="###0.000">
                  <c:v>1.0568926684323809</c:v>
                </c:pt>
                <c:pt idx="7" formatCode="###0.000">
                  <c:v>1.0799635199433097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DE3-410B-BEF1-0ADB2A9C000C}"/>
            </c:ext>
          </c:extLst>
        </c:ser>
        <c:ser>
          <c:idx val="7"/>
          <c:order val="7"/>
          <c:tx>
            <c:strRef>
              <c:f>'przyrosty rasaxwiekxgopso'!$L$16</c:f>
              <c:strCache>
                <c:ptCount val="1"/>
                <c:pt idx="0">
                  <c:v>8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'przyrosty rasaxwiekxgopso'!$D$17:$D$25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'przyrosty rasaxwiekxgopso'!$L$17:$L$25</c:f>
              <c:numCache>
                <c:formatCode>General</c:formatCode>
                <c:ptCount val="9"/>
                <c:pt idx="0">
                  <c:v>1.0249999999999999</c:v>
                </c:pt>
                <c:pt idx="1">
                  <c:v>1.1100000000000001</c:v>
                </c:pt>
                <c:pt idx="2">
                  <c:v>1.177</c:v>
                </c:pt>
                <c:pt idx="3">
                  <c:v>1.1160000000000001</c:v>
                </c:pt>
                <c:pt idx="4">
                  <c:v>1.044</c:v>
                </c:pt>
                <c:pt idx="5">
                  <c:v>1.046</c:v>
                </c:pt>
                <c:pt idx="6">
                  <c:v>0.95199999999999996</c:v>
                </c:pt>
                <c:pt idx="7">
                  <c:v>0.94499999999999995</c:v>
                </c:pt>
                <c:pt idx="8">
                  <c:v>1.06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E3-410B-BEF1-0ADB2A9C0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6135392"/>
        <c:axId val="336134432"/>
      </c:lineChart>
      <c:catAx>
        <c:axId val="336135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134432"/>
        <c:crosses val="autoZero"/>
        <c:auto val="1"/>
        <c:lblAlgn val="ctr"/>
        <c:lblOffset val="100"/>
        <c:noMultiLvlLbl val="0"/>
      </c:catAx>
      <c:valAx>
        <c:axId val="336134432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Kg/dzień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613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Masa ciała buhajów w zależności od gospodarstwa i wieku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'masa ciała wiekxpłećxgospo'!$E$3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'masa ciała wiekxpłećxgospo'!$D$4:$D$12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wiekxpłećxgospo'!$E$4:$E$12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0-E228-4E07-BAED-3733420FFAB1}"/>
            </c:ext>
          </c:extLst>
        </c:ser>
        <c:ser>
          <c:idx val="1"/>
          <c:order val="1"/>
          <c:tx>
            <c:strRef>
              <c:f>'masa ciała wiekxpłećxgospo'!$F$3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'masa ciała wiekxpłećxgospo'!$D$4:$D$12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wiekxpłećxgospo'!$F$4:$F$12</c:f>
              <c:numCache>
                <c:formatCode>0.0</c:formatCode>
                <c:ptCount val="9"/>
                <c:pt idx="1">
                  <c:v>119</c:v>
                </c:pt>
                <c:pt idx="2">
                  <c:v>149.74600000000001</c:v>
                </c:pt>
                <c:pt idx="3">
                  <c:v>187.86699999999999</c:v>
                </c:pt>
                <c:pt idx="4">
                  <c:v>289.423</c:v>
                </c:pt>
                <c:pt idx="5">
                  <c:v>358.81799999999998</c:v>
                </c:pt>
                <c:pt idx="6">
                  <c:v>527.16700000000003</c:v>
                </c:pt>
                <c:pt idx="7">
                  <c:v>639</c:v>
                </c:pt>
                <c:pt idx="8">
                  <c:v>722.66700000000003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28-4E07-BAED-3733420FFAB1}"/>
            </c:ext>
          </c:extLst>
        </c:ser>
        <c:ser>
          <c:idx val="2"/>
          <c:order val="2"/>
          <c:tx>
            <c:strRef>
              <c:f>'masa ciała wiekxpłećxgospo'!$G$3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'masa ciała wiekxpłećxgospo'!$D$4:$D$12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wiekxpłećxgospo'!$G$4:$G$12</c:f>
              <c:numCache>
                <c:formatCode>0.0</c:formatCode>
                <c:ptCount val="9"/>
                <c:pt idx="1">
                  <c:v>127.875</c:v>
                </c:pt>
                <c:pt idx="2">
                  <c:v>245.458</c:v>
                </c:pt>
                <c:pt idx="3">
                  <c:v>279.52600000000001</c:v>
                </c:pt>
                <c:pt idx="4">
                  <c:v>362.68599999999998</c:v>
                </c:pt>
                <c:pt idx="5">
                  <c:v>445.72399999999999</c:v>
                </c:pt>
                <c:pt idx="6">
                  <c:v>529.50800000000004</c:v>
                </c:pt>
                <c:pt idx="7">
                  <c:v>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28-4E07-BAED-3733420FFAB1}"/>
            </c:ext>
          </c:extLst>
        </c:ser>
        <c:ser>
          <c:idx val="3"/>
          <c:order val="3"/>
          <c:tx>
            <c:strRef>
              <c:f>'masa ciała wiekxpłećxgospo'!$H$3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'masa ciała wiekxpłećxgospo'!$D$4:$D$12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wiekxpłećxgospo'!$H$4:$H$12</c:f>
              <c:numCache>
                <c:formatCode>0.0</c:formatCode>
                <c:ptCount val="9"/>
                <c:pt idx="0">
                  <c:v>84.192999999999998</c:v>
                </c:pt>
                <c:pt idx="1">
                  <c:v>164.32900000000001</c:v>
                </c:pt>
                <c:pt idx="2">
                  <c:v>250.07900000000001</c:v>
                </c:pt>
                <c:pt idx="3">
                  <c:v>369.875</c:v>
                </c:pt>
                <c:pt idx="4">
                  <c:v>470.964</c:v>
                </c:pt>
                <c:pt idx="5">
                  <c:v>544.18299999999999</c:v>
                </c:pt>
                <c:pt idx="6">
                  <c:v>631.774</c:v>
                </c:pt>
                <c:pt idx="7">
                  <c:v>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28-4E07-BAED-3733420FFAB1}"/>
            </c:ext>
          </c:extLst>
        </c:ser>
        <c:ser>
          <c:idx val="4"/>
          <c:order val="4"/>
          <c:tx>
            <c:strRef>
              <c:f>'masa ciała wiekxpłećxgospo'!$I$3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'masa ciała wiekxpłećxgospo'!$D$4:$D$12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wiekxpłećxgospo'!$I$4:$I$12</c:f>
              <c:numCache>
                <c:formatCode>0.0</c:formatCode>
                <c:ptCount val="9"/>
                <c:pt idx="0">
                  <c:v>107.5</c:v>
                </c:pt>
                <c:pt idx="1">
                  <c:v>145.25</c:v>
                </c:pt>
                <c:pt idx="2">
                  <c:v>225</c:v>
                </c:pt>
                <c:pt idx="3">
                  <c:v>358</c:v>
                </c:pt>
                <c:pt idx="4">
                  <c:v>473</c:v>
                </c:pt>
                <c:pt idx="5">
                  <c:v>565.33299999999997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28-4E07-BAED-3733420FFAB1}"/>
            </c:ext>
          </c:extLst>
        </c:ser>
        <c:ser>
          <c:idx val="5"/>
          <c:order val="5"/>
          <c:tx>
            <c:strRef>
              <c:f>'masa ciała wiekxpłećxgospo'!$J$3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'masa ciała wiekxpłećxgospo'!$D$4:$D$12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wiekxpłećxgospo'!$J$4:$J$12</c:f>
              <c:numCache>
                <c:formatCode>0.0</c:formatCode>
                <c:ptCount val="9"/>
                <c:pt idx="1">
                  <c:v>108.5</c:v>
                </c:pt>
                <c:pt idx="2">
                  <c:v>159.77600000000001</c:v>
                </c:pt>
                <c:pt idx="3">
                  <c:v>232.93799999999999</c:v>
                </c:pt>
                <c:pt idx="4">
                  <c:v>345.93299999999999</c:v>
                </c:pt>
                <c:pt idx="5">
                  <c:v>472.99</c:v>
                </c:pt>
                <c:pt idx="6">
                  <c:v>555.25</c:v>
                </c:pt>
                <c:pt idx="7">
                  <c:v>643.16700000000003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28-4E07-BAED-3733420FFAB1}"/>
            </c:ext>
          </c:extLst>
        </c:ser>
        <c:ser>
          <c:idx val="6"/>
          <c:order val="6"/>
          <c:tx>
            <c:strRef>
              <c:f>'masa ciała wiekxpłećxgospo'!$K$3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'masa ciała wiekxpłećxgospo'!$D$4:$D$12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wiekxpłećxgospo'!$K$4:$K$12</c:f>
              <c:numCache>
                <c:formatCode>0.0</c:formatCode>
                <c:ptCount val="9"/>
                <c:pt idx="0">
                  <c:v>104.925</c:v>
                </c:pt>
                <c:pt idx="1">
                  <c:v>109.5</c:v>
                </c:pt>
                <c:pt idx="2">
                  <c:v>224.60599999999999</c:v>
                </c:pt>
                <c:pt idx="3">
                  <c:v>350.86799999999999</c:v>
                </c:pt>
                <c:pt idx="4">
                  <c:v>471.27499999999998</c:v>
                </c:pt>
                <c:pt idx="5">
                  <c:v>571.12099999999998</c:v>
                </c:pt>
                <c:pt idx="6">
                  <c:v>666.20399999999995</c:v>
                </c:pt>
                <c:pt idx="7">
                  <c:v>746.25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28-4E07-BAED-3733420FFAB1}"/>
            </c:ext>
          </c:extLst>
        </c:ser>
        <c:ser>
          <c:idx val="7"/>
          <c:order val="7"/>
          <c:tx>
            <c:strRef>
              <c:f>'masa ciała wiekxpłećxgospo'!$L$3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'masa ciała wiekxpłećxgospo'!$D$4:$D$12</c:f>
              <c:strCache>
                <c:ptCount val="9"/>
                <c:pt idx="0">
                  <c:v>Ur-90</c:v>
                </c:pt>
                <c:pt idx="1">
                  <c:v>91-180</c:v>
                </c:pt>
                <c:pt idx="2">
                  <c:v>191-270</c:v>
                </c:pt>
                <c:pt idx="3">
                  <c:v>271-360</c:v>
                </c:pt>
                <c:pt idx="4">
                  <c:v>361-450</c:v>
                </c:pt>
                <c:pt idx="5">
                  <c:v>451-540</c:v>
                </c:pt>
                <c:pt idx="6">
                  <c:v>541-630</c:v>
                </c:pt>
                <c:pt idx="7">
                  <c:v>631-720</c:v>
                </c:pt>
                <c:pt idx="8">
                  <c:v>pow. 721</c:v>
                </c:pt>
              </c:strCache>
            </c:strRef>
          </c:cat>
          <c:val>
            <c:numRef>
              <c:f>'masa ciała wiekxpłećxgospo'!$L$4:$L$12</c:f>
              <c:numCache>
                <c:formatCode>0.0</c:formatCode>
                <c:ptCount val="9"/>
                <c:pt idx="0">
                  <c:v>132.9</c:v>
                </c:pt>
                <c:pt idx="1">
                  <c:v>180.465</c:v>
                </c:pt>
                <c:pt idx="2">
                  <c:v>330.596</c:v>
                </c:pt>
                <c:pt idx="3">
                  <c:v>425.16300000000001</c:v>
                </c:pt>
                <c:pt idx="4">
                  <c:v>505.41500000000002</c:v>
                </c:pt>
                <c:pt idx="5">
                  <c:v>604.16499999999996</c:v>
                </c:pt>
                <c:pt idx="6">
                  <c:v>672.24300000000005</c:v>
                </c:pt>
                <c:pt idx="7">
                  <c:v>789.04300000000001</c:v>
                </c:pt>
                <c:pt idx="8">
                  <c:v>846.64499999999998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228-4E07-BAED-3733420FFA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310752"/>
        <c:axId val="331301152"/>
      </c:barChart>
      <c:catAx>
        <c:axId val="331310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Wiek</a:t>
                </a:r>
                <a:r>
                  <a:rPr lang="pl-PL" sz="1400" b="1" baseline="0" dirty="0"/>
                  <a:t> opasów (dni)</a:t>
                </a:r>
                <a:endParaRPr lang="pl-PL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1301152"/>
        <c:crosses val="autoZero"/>
        <c:auto val="1"/>
        <c:lblAlgn val="ctr"/>
        <c:lblOffset val="100"/>
        <c:noMultiLvlLbl val="0"/>
      </c:catAx>
      <c:valAx>
        <c:axId val="33130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 dirty="0"/>
                  <a:t>kilogramy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131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38665113798292017"/>
          <c:y val="0.92054735145234601"/>
          <c:w val="0.29015914283378968"/>
          <c:h val="5.36860365066966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65C35-859A-4265-B35F-0FD086C33F22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F726D-F0CF-4C32-A297-DD2F8D0E0A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69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BBD77-A969-4098-993D-70A1379182F2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447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FAF6F2-B182-5C6A-1BFD-D67BD4F06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8C11476-CE06-942C-78C7-DFD908685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3752B8-D9BE-7CBC-6158-7AE26955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F3D37D-A431-CF95-6DEC-09525C96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8360C1-1C7C-06B1-FF42-1AD6E5F8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459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CA053B-140A-A886-8089-C9E141BD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ECF7E0B-60D4-EED1-BAE7-0B2D54DCB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2E62D2-AAF0-7D07-6906-EBDD9BB2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C8D74C-0569-C923-2886-BE16E13AA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372662-018C-592F-E053-CF190F66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424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FF440A5-C539-7BEA-B421-BBF726EC9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4A759FE-A2C6-B845-161A-F0EDE27AD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17CBBF-421E-E91C-6855-5C2147E7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869EAF-63F3-5B8B-4256-91BFB285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93C62A-18E4-639A-8C97-76EDE0AF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69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377D1-1309-50BC-DCBC-1B42AFDD3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92FB2-7368-5382-D20E-15E62C802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D6F1CB-63E9-BA0A-D29B-FD56A54D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494816-CB24-3B67-25F9-70E37A4CC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9B2C96B-36DA-86FC-53C8-91D0C31B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6527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F282F2-B67A-CBC7-13B3-9284CDBDC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8371F88-DFF4-780D-821C-2877E0831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4B064B-1F9E-54AD-2140-76711E133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E0FA46-3B84-FBD8-A3A3-E964E3D20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A6609D-AA53-6A86-B0CD-60863720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0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F83FB8-55DD-A114-3D1C-460E6EF5B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F64C06-0838-947A-60D7-577D97FB7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BE71674-BC05-F296-699C-23803B8F3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755319E-DDA4-BAB6-F59D-DA4928A4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840341C-B38B-66CA-1F44-551F514BC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82974CB-D724-CF74-A33B-00DBD371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81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610648-3999-FFD2-7728-E35D3F0D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3DA13A-E7BD-FE8F-DAF7-D10B82CD8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D7A8CEA-04F4-20C0-716D-6E95D97B2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EE42ED3-7F42-887B-FD73-F85E9A067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F4E80EB-9C81-8603-E1FD-16293E7AE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0FE6A8E-D38C-04E9-E849-D1C0BD1F0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17B9E7D-267F-0A4F-4D1A-EB48331A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C73DDDC-F6BD-0816-5032-AE6003FC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22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B87BA-1C08-DE69-B774-F12391AA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D9CC422-252E-CA48-8537-7AC5010D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0F74194-CBD7-2560-354C-0FB5128BA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15CCE11-28FB-A9FF-A3F1-4EB8D37C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879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08CC66D-9A76-20F9-3B72-B63CBB58E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18E422C-AC22-CF7C-B9E3-D5E62B3D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78FC2D5-A56E-AD26-EB4F-FD4C5662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206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4F22B0-55BE-B18E-0AE8-83B810230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B71151-ED54-6C20-0643-6D175BFC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D7E0488-CDC5-0C7E-7501-6269E773D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47691BA-DE09-DBC8-62E2-8AC8CA77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1BF028-27E0-7B81-A3E8-941AF33EF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67DA67-C406-7E0D-616E-DECB4936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83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C4969-7D4A-BF97-C7EB-50FCB625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D5C1B61-A567-2F4A-F5C7-88FD76E24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5F531F7-DEF3-59E8-2F40-F42B9D87E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E665DE-322E-D373-AC2A-59F97307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08D1BF-6E00-B249-1CC3-0838588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BC32178-4EB6-F9D9-21B4-97A0929E2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321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461F552-7C72-C640-1D61-13C28185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88307B9-BF38-BA68-8EAF-F6ADAD2AD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5CD23D-D2B9-3293-F28A-0152908EB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D3E116-B646-4F3E-A3E5-4C00A50326A5}" type="datetimeFigureOut">
              <a:rPr lang="pl-PL" smtClean="0"/>
              <a:t>12.03.2025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4BE157B-AB13-1281-7E32-368ACB82B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634EB8-FFA2-260B-0834-F7CF74567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C1D363-66B3-456B-A7EF-7144E39CA3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819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z_qIzNfsYk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dgląd obrazu">
            <a:extLst>
              <a:ext uri="{FF2B5EF4-FFF2-40B4-BE49-F238E27FC236}">
                <a16:creationId xmlns:a16="http://schemas.microsoft.com/office/drawing/2014/main" id="{B42B7B64-0B5D-6D84-8737-A4B4F45F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2" y="204537"/>
            <a:ext cx="2658226" cy="17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E63E14E-D56B-9754-EB2C-A9AD1A912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852" y="204537"/>
            <a:ext cx="2658226" cy="173848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D3DB65A-4953-8345-5D53-F8F73CBA2732}"/>
              </a:ext>
            </a:extLst>
          </p:cNvPr>
          <p:cNvSpPr txBox="1"/>
          <p:nvPr/>
        </p:nvSpPr>
        <p:spPr>
          <a:xfrm>
            <a:off x="812380" y="6007132"/>
            <a:ext cx="10933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„Europejski Fundusz Rolny na rzecz Rozwoju Obszarów Wiejskich: Europa inwestująca w obszary wiejskie”., Instytucja Zarządzająca PROW 2014-2020 – Minister Rolnictwa i Rozwoju Wsi. Publikacja opracowana przez Instytut Biotechnologii i Genetyki Zwierząt PAN, współfinansowana jest ze środków Unii Europejskiej w ramach działania „16 WSPÓŁPRACA” PROW 2014-2020.</a:t>
            </a:r>
            <a:endParaRPr lang="pl-PL" sz="12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25FFD38-DAE2-1B83-6601-3C401D5C2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651" y="422317"/>
            <a:ext cx="3539912" cy="128616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03DF239-EEE6-6011-BD20-CF4BEC4124C1}"/>
              </a:ext>
            </a:extLst>
          </p:cNvPr>
          <p:cNvSpPr txBox="1"/>
          <p:nvPr/>
        </p:nvSpPr>
        <p:spPr>
          <a:xfrm>
            <a:off x="542544" y="1965907"/>
            <a:ext cx="116494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6620" marR="890905" algn="ctr">
              <a:spcAft>
                <a:spcPts val="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„Opracowanie technologii opasu bydła mięsnego </a:t>
            </a:r>
          </a:p>
          <a:p>
            <a:pPr marL="896620" marR="890905" algn="ctr">
              <a:spcAft>
                <a:spcPts val="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"Smart </a:t>
            </a:r>
            <a:r>
              <a:rPr lang="pl-PL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Feeding</a:t>
            </a: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</a:p>
          <a:p>
            <a:pPr marL="896620" marR="890905" algn="ctr">
              <a:spcAft>
                <a:spcPts val="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wykorzystaniem inteligentnego systemu </a:t>
            </a:r>
          </a:p>
          <a:p>
            <a:pPr marL="896620" marR="890905" algn="ctr">
              <a:spcAft>
                <a:spcPts val="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automatycznego monitoringu indywidualnej efektywności żywienia bydła opasowego "Smart Through"  </a:t>
            </a:r>
          </a:p>
          <a:p>
            <a:pPr marL="896620" marR="890905" algn="ctr">
              <a:spcAft>
                <a:spcPts val="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celu minimalizacji śladu węglowego w produkcji wołowiny.” 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D0621A4-9A98-1EF3-A4E7-DBFF6D171774}"/>
              </a:ext>
            </a:extLst>
          </p:cNvPr>
          <p:cNvSpPr txBox="1"/>
          <p:nvPr/>
        </p:nvSpPr>
        <p:spPr>
          <a:xfrm>
            <a:off x="4846103" y="4725183"/>
            <a:ext cx="5570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inż. Jan </a:t>
            </a:r>
            <a:r>
              <a:rPr lang="pl-PL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Slósarz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inż. Marek Balcerak</a:t>
            </a:r>
          </a:p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hab. Marcin Gołębiewski, prof. SGGW</a:t>
            </a:r>
          </a:p>
        </p:txBody>
      </p:sp>
    </p:spTree>
    <p:extLst>
      <p:ext uri="{BB962C8B-B14F-4D97-AF65-F5344CB8AC3E}">
        <p14:creationId xmlns:p14="http://schemas.microsoft.com/office/powerpoint/2010/main" val="3425628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BF66338-A4AC-C228-66E8-DC56828EB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74" y="0"/>
            <a:ext cx="6149474" cy="461210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81D75DE-C219-44B6-35C8-3EE55C548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65946"/>
            <a:ext cx="6149473" cy="4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51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13EE086C-F8DC-74F8-A650-4AF54B67EA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309666"/>
              </p:ext>
            </p:extLst>
          </p:nvPr>
        </p:nvGraphicFramePr>
        <p:xfrm>
          <a:off x="671209" y="486383"/>
          <a:ext cx="10972799" cy="5758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365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D2B392FA-CF52-B3F1-8580-FE076460E8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2653959"/>
              </p:ext>
            </p:extLst>
          </p:nvPr>
        </p:nvGraphicFramePr>
        <p:xfrm>
          <a:off x="740664" y="365760"/>
          <a:ext cx="10451592" cy="6144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775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92A4032C-D54A-1799-8210-7F0832C85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9622391"/>
              </p:ext>
            </p:extLst>
          </p:nvPr>
        </p:nvGraphicFramePr>
        <p:xfrm>
          <a:off x="924128" y="359924"/>
          <a:ext cx="10447506" cy="614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660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A8AE878B-02C5-B23D-F72E-00975244A0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797801"/>
              </p:ext>
            </p:extLst>
          </p:nvPr>
        </p:nvGraphicFramePr>
        <p:xfrm>
          <a:off x="1071664" y="359923"/>
          <a:ext cx="10048671" cy="613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496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024958D-B19C-E369-C533-C5C46DC2F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30" y="2536655"/>
            <a:ext cx="5470358" cy="410276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72B4291-6032-73F8-63C2-38CB9438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5" y="42107"/>
            <a:ext cx="4951663" cy="371374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76DD4E8-47BA-51D0-171B-25347D80F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271" y="1030701"/>
            <a:ext cx="2812382" cy="37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4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296F7A2C-9008-AD12-D559-A76C2A57C7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658833"/>
              </p:ext>
            </p:extLst>
          </p:nvPr>
        </p:nvGraphicFramePr>
        <p:xfrm>
          <a:off x="1079770" y="330740"/>
          <a:ext cx="9931941" cy="6138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894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56ABF6B0-41C3-137F-75F8-93F910838C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552122"/>
              </p:ext>
            </p:extLst>
          </p:nvPr>
        </p:nvGraphicFramePr>
        <p:xfrm>
          <a:off x="1027889" y="359923"/>
          <a:ext cx="10136222" cy="6274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608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A3131E16-5B13-EFFD-1BB0-F4FCDF4A55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5868436"/>
              </p:ext>
            </p:extLst>
          </p:nvPr>
        </p:nvGraphicFramePr>
        <p:xfrm>
          <a:off x="1322963" y="389107"/>
          <a:ext cx="9630382" cy="614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3585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07735319-EDA1-ED16-159E-C50EA70385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855352"/>
              </p:ext>
            </p:extLst>
          </p:nvPr>
        </p:nvGraphicFramePr>
        <p:xfrm>
          <a:off x="612843" y="350196"/>
          <a:ext cx="10836612" cy="6108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43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budynek, człowiek, na wolnym powietrzu, obuwie&#10;&#10;Opis wygenerowany automatycznie">
            <a:extLst>
              <a:ext uri="{FF2B5EF4-FFF2-40B4-BE49-F238E27FC236}">
                <a16:creationId xmlns:a16="http://schemas.microsoft.com/office/drawing/2014/main" id="{611B082E-C454-2BCB-BE20-70C6E27FB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4" r="-3" b="-3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5" name="Obraz 4" descr="Obraz zawierający ubrania, obuwie, osoba, na wolnym powietrzu&#10;&#10;Opis wygenerowany automatycznie">
            <a:extLst>
              <a:ext uri="{FF2B5EF4-FFF2-40B4-BE49-F238E27FC236}">
                <a16:creationId xmlns:a16="http://schemas.microsoft.com/office/drawing/2014/main" id="{F52DC628-FD77-3F5F-61DD-69E0A4F3F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r="18030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6" name="Obraz 5" descr="Obraz zawierający osoba, ssak, ubrania, człowiek&#10;&#10;Opis wygenerowany automatycznie">
            <a:extLst>
              <a:ext uri="{FF2B5EF4-FFF2-40B4-BE49-F238E27FC236}">
                <a16:creationId xmlns:a16="http://schemas.microsoft.com/office/drawing/2014/main" id="{B83C53F9-62FF-5034-3766-2612340A0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22236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73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989FF1F-C15D-4E2F-A76C-E9AFA521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92504"/>
            <a:ext cx="5999747" cy="44998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4F7096-8CC4-FC3E-6D03-37A0260D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87" y="2518608"/>
            <a:ext cx="5358065" cy="401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07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4F6DA5F3-1D09-4F63-0A9A-152AD4AEF9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666270"/>
              </p:ext>
            </p:extLst>
          </p:nvPr>
        </p:nvGraphicFramePr>
        <p:xfrm>
          <a:off x="1500516" y="454841"/>
          <a:ext cx="9589016" cy="5948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7726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1A113D84-696A-1AA1-0640-201D3D2E2E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0407010"/>
              </p:ext>
            </p:extLst>
          </p:nvPr>
        </p:nvGraphicFramePr>
        <p:xfrm>
          <a:off x="1517515" y="591126"/>
          <a:ext cx="9679021" cy="5936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0654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C155409D-1535-C38D-8475-C7A0017479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430485"/>
              </p:ext>
            </p:extLst>
          </p:nvPr>
        </p:nvGraphicFramePr>
        <p:xfrm>
          <a:off x="1079771" y="291831"/>
          <a:ext cx="9854118" cy="6089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9360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C9E0D72C-E728-D80B-A5F3-83384AFA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44312" cy="1325563"/>
          </a:xfrm>
        </p:spPr>
        <p:txBody>
          <a:bodyPr/>
          <a:lstStyle/>
          <a:p>
            <a:pPr algn="ctr"/>
            <a:r>
              <a:rPr lang="pl-PL" b="1" dirty="0"/>
              <a:t>Wnioski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8B95D63-0D33-3FAA-3CEA-FE55C9910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5455"/>
            <a:ext cx="10515600" cy="3871507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W trakcie trwania opasu zwierząt zarówno genotyp, wiek, jak i płeć osobników, a także gospodarstwo, w którym dokonywano pomiarów, miały wpływ na zmiany masy ciała oraz przyrosty dobowe.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F1C9C1F-8C40-BF30-4F01-8BB902883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23797" r="458" b="29681"/>
          <a:stretch/>
        </p:blipFill>
        <p:spPr>
          <a:xfrm rot="10800000">
            <a:off x="6711696" y="228938"/>
            <a:ext cx="5266769" cy="19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1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21BB55-3253-43B6-8770-E1EDA6FF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budynek, mężczyzna, żywność&#10;&#10;Opis wygenerowany automatycznie">
            <a:extLst>
              <a:ext uri="{FF2B5EF4-FFF2-40B4-BE49-F238E27FC236}">
                <a16:creationId xmlns:a16="http://schemas.microsoft.com/office/drawing/2014/main" id="{9741D0BC-C46A-473C-8B5C-731F9A1D6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11" y="0"/>
            <a:ext cx="9144000" cy="6858000"/>
          </a:xfrm>
        </p:spPr>
      </p:pic>
      <p:sp>
        <p:nvSpPr>
          <p:cNvPr id="3" name="Dowolny kształt 8">
            <a:extLst>
              <a:ext uri="{FF2B5EF4-FFF2-40B4-BE49-F238E27FC236}">
                <a16:creationId xmlns:a16="http://schemas.microsoft.com/office/drawing/2014/main" id="{BFC46779-310F-3FEB-D4B4-7995615932F6}"/>
              </a:ext>
            </a:extLst>
          </p:cNvPr>
          <p:cNvSpPr/>
          <p:nvPr/>
        </p:nvSpPr>
        <p:spPr>
          <a:xfrm>
            <a:off x="2982156" y="288015"/>
            <a:ext cx="5132944" cy="646331"/>
          </a:xfrm>
          <a:custGeom>
            <a:avLst/>
            <a:gdLst>
              <a:gd name="connsiteX0" fmla="*/ 0 w 5734263"/>
              <a:gd name="connsiteY0" fmla="*/ 0 h 923330"/>
              <a:gd name="connsiteX1" fmla="*/ 5734263 w 5734263"/>
              <a:gd name="connsiteY1" fmla="*/ 0 h 923330"/>
              <a:gd name="connsiteX2" fmla="*/ 5734263 w 5734263"/>
              <a:gd name="connsiteY2" fmla="*/ 923330 h 923330"/>
              <a:gd name="connsiteX3" fmla="*/ 0 w 5734263"/>
              <a:gd name="connsiteY3" fmla="*/ 923330 h 923330"/>
              <a:gd name="connsiteX4" fmla="*/ 0 w 5734263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4263" h="923330">
                <a:moveTo>
                  <a:pt x="0" y="0"/>
                </a:moveTo>
                <a:lnTo>
                  <a:pt x="5734263" y="0"/>
                </a:lnTo>
                <a:lnTo>
                  <a:pt x="5734263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Dziękujemy za uwagę </a:t>
            </a:r>
            <a:r>
              <a:rPr lang="pl-PL" sz="36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 panose="05000000000000000000" pitchFamily="2" charset="2"/>
              </a:rPr>
              <a:t></a:t>
            </a:r>
            <a:endParaRPr lang="pl-PL" sz="36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91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86679E-6 L -0.00642 -0.6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B95D92-4359-7714-9711-29C85B25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 operacji i zakres prac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05D842-8B54-D7CD-907C-191994860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Minimalizacja negatywnego oddziaływania produkcji wołowiny na środowisko poprzez wypracowanie technologii żywienia oraz porównanie wielkości śladu węglowego w opasie jałówek, wolców oraz buhajków z wykorzystaniem systemu automatycznego monitoringu żywienia bydła.</a:t>
            </a:r>
          </a:p>
          <a:p>
            <a:r>
              <a:rPr lang="pl-PL" dirty="0"/>
              <a:t>Zakres prac obejmował badanie 3 różnych grup genetycznych zwierząt w zróżnicowanych warunkach środowiskowych w celu wypracowania optymalnych rozwiązań technologicznych.</a:t>
            </a:r>
          </a:p>
          <a:p>
            <a:r>
              <a:rPr lang="pl-PL" dirty="0"/>
              <a:t>Poprawa warunków produkcyjnych jest pozytywnie skorelowana z śladem węglowym.</a:t>
            </a:r>
          </a:p>
        </p:txBody>
      </p:sp>
    </p:spTree>
    <p:extLst>
      <p:ext uri="{BB962C8B-B14F-4D97-AF65-F5344CB8AC3E}">
        <p14:creationId xmlns:p14="http://schemas.microsoft.com/office/powerpoint/2010/main" val="293095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249CC8-AB6F-A91D-08E2-71BA4E233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50" y="0"/>
            <a:ext cx="10515600" cy="1325563"/>
          </a:xfrm>
        </p:spPr>
        <p:txBody>
          <a:bodyPr/>
          <a:lstStyle/>
          <a:p>
            <a:r>
              <a:rPr lang="pl-PL" dirty="0"/>
              <a:t>Nowoczesne technologie</a:t>
            </a:r>
          </a:p>
        </p:txBody>
      </p:sp>
      <p:pic>
        <p:nvPicPr>
          <p:cNvPr id="4" name="Multimedia online 3" title="Smart Feeding — Inteligentne Karmidło">
            <a:hlinkClick r:id="" action="ppaction://media"/>
            <a:extLst>
              <a:ext uri="{FF2B5EF4-FFF2-40B4-BE49-F238E27FC236}">
                <a16:creationId xmlns:a16="http://schemas.microsoft.com/office/drawing/2014/main" id="{EA29CDA1-EAFE-3A77-FA8B-C08C44CC793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8985" y="1156321"/>
            <a:ext cx="9448472" cy="53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290C767-754B-E308-F2C8-5AC09C91B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692158"/>
              </p:ext>
            </p:extLst>
          </p:nvPr>
        </p:nvGraphicFramePr>
        <p:xfrm>
          <a:off x="1065276" y="1114628"/>
          <a:ext cx="5422392" cy="5198304"/>
        </p:xfrm>
        <a:graphic>
          <a:graphicData uri="http://schemas.openxmlformats.org/drawingml/2006/table">
            <a:tbl>
              <a:tblPr/>
              <a:tblGrid>
                <a:gridCol w="2584838">
                  <a:extLst>
                    <a:ext uri="{9D8B030D-6E8A-4147-A177-3AD203B41FA5}">
                      <a16:colId xmlns:a16="http://schemas.microsoft.com/office/drawing/2014/main" val="1087172808"/>
                    </a:ext>
                  </a:extLst>
                </a:gridCol>
                <a:gridCol w="1432493">
                  <a:extLst>
                    <a:ext uri="{9D8B030D-6E8A-4147-A177-3AD203B41FA5}">
                      <a16:colId xmlns:a16="http://schemas.microsoft.com/office/drawing/2014/main" val="3861579090"/>
                    </a:ext>
                  </a:extLst>
                </a:gridCol>
                <a:gridCol w="1405061">
                  <a:extLst>
                    <a:ext uri="{9D8B030D-6E8A-4147-A177-3AD203B41FA5}">
                      <a16:colId xmlns:a16="http://schemas.microsoft.com/office/drawing/2014/main" val="1724739123"/>
                    </a:ext>
                  </a:extLst>
                </a:gridCol>
              </a:tblGrid>
              <a:tr h="186686"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baseline="0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Cecha</a:t>
                      </a:r>
                    </a:p>
                  </a:txBody>
                  <a:tcPr marL="7779" marR="7779" marT="7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baseline="0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zakres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baseline="0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174815"/>
                  </a:ext>
                </a:extLst>
              </a:tr>
              <a:tr h="186686">
                <a:tc rowSpan="9"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Wiek opasów (dni)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Ur-90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185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391376"/>
                  </a:ext>
                </a:extLst>
              </a:tr>
              <a:tr h="1944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91-180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380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384021"/>
                  </a:ext>
                </a:extLst>
              </a:tr>
              <a:tr h="3562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191-270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586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237542"/>
                  </a:ext>
                </a:extLst>
              </a:tr>
              <a:tr h="3562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271-360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677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243843"/>
                  </a:ext>
                </a:extLst>
              </a:tr>
              <a:tr h="3562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361-450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592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79011"/>
                  </a:ext>
                </a:extLst>
              </a:tr>
              <a:tr h="3562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451-540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746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836429"/>
                  </a:ext>
                </a:extLst>
              </a:tr>
              <a:tr h="3562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541-630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654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541696"/>
                  </a:ext>
                </a:extLst>
              </a:tr>
              <a:tr h="3562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631-720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367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74337"/>
                  </a:ext>
                </a:extLst>
              </a:tr>
              <a:tr h="3562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pow. 721</a:t>
                      </a:r>
                    </a:p>
                  </a:txBody>
                  <a:tcPr marL="7779" marR="7779" marT="7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600138"/>
                  </a:ext>
                </a:extLst>
              </a:tr>
              <a:tr h="18668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Genotyp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PHF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1862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223366"/>
                  </a:ext>
                </a:extLst>
              </a:tr>
              <a:tr h="18668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1253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34954"/>
                  </a:ext>
                </a:extLst>
              </a:tr>
              <a:tr h="18668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MMM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1272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530550"/>
                  </a:ext>
                </a:extLst>
              </a:tr>
              <a:tr h="18668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Płeć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Buhaj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1569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442021"/>
                  </a:ext>
                </a:extLst>
              </a:tr>
              <a:tr h="3562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Jałówka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1751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982312"/>
                  </a:ext>
                </a:extLst>
              </a:tr>
              <a:tr h="18668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264A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Wolec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800" b="1" i="0" u="none" strike="noStrike" dirty="0">
                          <a:solidFill>
                            <a:srgbClr val="0102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1057</a:t>
                      </a:r>
                    </a:p>
                  </a:txBody>
                  <a:tcPr marL="7779" marR="7779" marT="77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5434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C26CCAB4-D438-6C2C-2308-2B2EF63FE42A}"/>
              </a:ext>
            </a:extLst>
          </p:cNvPr>
          <p:cNvSpPr txBox="1"/>
          <p:nvPr/>
        </p:nvSpPr>
        <p:spPr>
          <a:xfrm>
            <a:off x="1211580" y="601446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Liczba rekordów dla poszczególnych czynników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F20CF6-1A5B-0F38-E11F-1CC9C260C18E}"/>
              </a:ext>
            </a:extLst>
          </p:cNvPr>
          <p:cNvSpPr txBox="1"/>
          <p:nvPr/>
        </p:nvSpPr>
        <p:spPr>
          <a:xfrm>
            <a:off x="6631281" y="4565121"/>
            <a:ext cx="5422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PHF – rasa Polska Holsztyńsko-Fryzyjska</a:t>
            </a:r>
          </a:p>
          <a:p>
            <a:r>
              <a:rPr lang="pl-PL" dirty="0"/>
              <a:t>MM – mieszańce towarowe  (</a:t>
            </a:r>
            <a:r>
              <a:rPr lang="pl-PL" dirty="0" err="1"/>
              <a:t>PHFxbuhaj</a:t>
            </a:r>
            <a:r>
              <a:rPr lang="pl-PL" dirty="0"/>
              <a:t> rasy mięsnej)</a:t>
            </a:r>
          </a:p>
          <a:p>
            <a:r>
              <a:rPr lang="pl-PL" dirty="0"/>
              <a:t>MMM – mieszańce międzyrasowe ras mięsnych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20FB089-C988-249F-03C9-B93AA7B12879}"/>
              </a:ext>
            </a:extLst>
          </p:cNvPr>
          <p:cNvSpPr txBox="1"/>
          <p:nvPr/>
        </p:nvSpPr>
        <p:spPr>
          <a:xfrm>
            <a:off x="2375154" y="139781"/>
            <a:ext cx="280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Wartość opasowa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ECAD83B-781C-B03B-2FF8-DA09DABFB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0074" y="1246713"/>
            <a:ext cx="3684805" cy="27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98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14C3D5C1-7BD5-56F7-54CD-B05DEC2513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522525"/>
              </p:ext>
            </p:extLst>
          </p:nvPr>
        </p:nvGraphicFramePr>
        <p:xfrm>
          <a:off x="457200" y="321013"/>
          <a:ext cx="11303540" cy="6245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615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86ED04-8C87-3486-22EC-998567AC7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7" y="100262"/>
            <a:ext cx="4764505" cy="35733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3351831-9A4D-8C86-DB24-5D5469CA3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9" y="96251"/>
            <a:ext cx="4764504" cy="35733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D6E2D-C129-9CC2-7719-D084C15A8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8" y="3946359"/>
            <a:ext cx="3753853" cy="28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4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98783C6B-FCB3-510E-4CF0-0DF94A2C90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911487"/>
              </p:ext>
            </p:extLst>
          </p:nvPr>
        </p:nvGraphicFramePr>
        <p:xfrm>
          <a:off x="418291" y="476655"/>
          <a:ext cx="11031166" cy="607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28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DB72C3B3-AAE6-E11C-0AE9-59B8F0A09F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2252336"/>
              </p:ext>
            </p:extLst>
          </p:nvPr>
        </p:nvGraphicFramePr>
        <p:xfrm>
          <a:off x="418289" y="612647"/>
          <a:ext cx="11079805" cy="5797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07799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540</Words>
  <Application>Microsoft Office PowerPoint</Application>
  <PresentationFormat>Widescreen</PresentationFormat>
  <Paragraphs>102</Paragraphs>
  <Slides>25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Motyw pakietu Office</vt:lpstr>
      <vt:lpstr>PowerPoint Presentation</vt:lpstr>
      <vt:lpstr>PowerPoint Presentation</vt:lpstr>
      <vt:lpstr>Cel operacji i zakres prac</vt:lpstr>
      <vt:lpstr>Nowoczesne technologie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Wnioski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Slósarz</dc:creator>
  <cp:lastModifiedBy>Jan Slósarz</cp:lastModifiedBy>
  <cp:revision>31</cp:revision>
  <dcterms:created xsi:type="dcterms:W3CDTF">2024-09-08T15:08:41Z</dcterms:created>
  <dcterms:modified xsi:type="dcterms:W3CDTF">2025-03-12T12:04:29Z</dcterms:modified>
</cp:coreProperties>
</file>